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4" r:id="rId4"/>
    <p:sldId id="265" r:id="rId5"/>
    <p:sldId id="266" r:id="rId6"/>
    <p:sldId id="267" r:id="rId7"/>
    <p:sldId id="269" r:id="rId8"/>
    <p:sldId id="270" r:id="rId9"/>
    <p:sldId id="271" r:id="rId10"/>
  </p:sldIdLst>
  <p:sldSz cx="9144000" cy="5143500" type="screen16x9"/>
  <p:notesSz cx="6775450" cy="9906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858B8"/>
    <a:srgbClr val="FFFFFF"/>
    <a:srgbClr val="BDECC9"/>
    <a:srgbClr val="ADE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1024" autoAdjust="0"/>
  </p:normalViewPr>
  <p:slideViewPr>
    <p:cSldViewPr>
      <p:cViewPr varScale="1">
        <p:scale>
          <a:sx n="111" d="100"/>
          <a:sy n="111" d="100"/>
        </p:scale>
        <p:origin x="792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47;&#1072;%20&#1072;&#1074;&#1075;&#1091;&#1089;&#1090;%20&#1054;&#1087;&#1090;&#1080;&#1084;&#1072;%20%2021&#1075;\&#1076;&#1083;&#1103;%20&#1087;&#1088;&#1077;&#1079;&#1099;%20_&#1096;&#1072;&#1073;&#1083;&#1086;&#1085;%20%20%20%2001.09.21&#1075;.%20&#1044;&#1072;&#1084;&#1091;%20&#1054;&#1087;&#1090;&#1080;&#1084;&#1072;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47;&#1072;%20&#1072;&#1074;&#1075;&#1091;&#1089;&#1090;%20&#1054;&#1087;&#1090;&#1080;&#1084;&#1072;%20%2021&#1075;\&#1076;&#1083;&#1103;%20&#1087;&#1088;&#1077;&#1079;&#1099;%20_&#1096;&#1072;&#1073;&#1083;&#1086;&#1085;%20%20%20%2001.09.21&#1075;.%20&#1044;&#1072;&#1084;&#1091;%20&#1054;&#1087;&#1090;&#1080;&#1084;&#1072;.xls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47;&#1072;%20&#1072;&#1074;&#1075;&#1091;&#1089;&#1090;%20&#1054;&#1087;&#1090;&#1080;&#1084;&#1072;%20%2021&#1075;\&#1076;&#1083;&#1103;%20&#1087;&#1088;&#1077;&#1079;&#1099;%20_&#1096;&#1072;&#1073;&#1083;&#1086;&#1085;%20%20%20%2001.09.21&#1075;.%20&#1044;&#1072;&#1084;&#1091;%20&#1054;&#1087;&#1090;&#1080;&#1084;&#1072;.xls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47;&#1072;%20&#1072;&#1074;&#1075;&#1091;&#1089;&#1090;%20&#1054;&#1087;&#1090;&#1080;&#1084;&#1072;%20%2021&#1075;\&#1076;&#1083;&#1103;%20&#1087;&#1088;&#1077;&#1079;&#1099;%20_&#1096;&#1072;&#1073;&#1083;&#1086;&#1085;%20%20%20%2001.09.21&#1075;.%20&#1044;&#1072;&#1084;&#1091;%20&#1054;&#1087;&#1090;&#1080;&#1084;&#1072;.xls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47;&#1072;%20&#1072;&#1074;&#1075;&#1091;&#1089;&#1090;%20&#1054;&#1087;&#1090;&#1080;&#1084;&#1072;%20%2021&#1075;\&#1076;&#1083;&#1103;%20&#1087;&#1088;&#1077;&#1079;&#1099;%20_&#1096;&#1072;&#1073;&#1083;&#1086;&#1085;%20%20%20%2001.09.21&#1075;.%20&#1044;&#1072;&#1084;&#1091;%20&#1054;&#1087;&#1090;&#1080;&#1084;&#1072;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47;&#1072;%20&#1072;&#1074;&#1075;&#1091;&#1089;&#1090;%20&#1054;&#1087;&#1090;&#1080;&#1084;&#1072;%20%2021&#1075;\&#1076;&#1083;&#1103;%20&#1087;&#1088;&#1077;&#1079;&#1099;%20_&#1096;&#1072;&#1073;&#1083;&#1086;&#1085;%20%20%20%2001.09.21&#1075;.%20&#1044;&#1072;&#1084;&#1091;%20&#1054;&#1087;&#1090;&#1080;&#1084;&#1072;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47;&#1072;%20&#1072;&#1074;&#1075;&#1091;&#1089;&#1090;%20&#1054;&#1087;&#1090;&#1080;&#1084;&#1072;%20%2021&#1075;\&#1076;&#1083;&#1103;%20&#1087;&#1088;&#1077;&#1079;&#1099;%20_&#1096;&#1072;&#1073;&#1083;&#1086;&#1085;%20%20%20%2001.09.21&#1075;.%20&#1044;&#1072;&#1084;&#1091;%20&#1054;&#1087;&#1090;&#1080;&#1084;&#1072;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47;&#1072;%20&#1072;&#1074;&#1075;&#1091;&#1089;&#1090;%20&#1054;&#1087;&#1090;&#1080;&#1084;&#1072;%20%2021&#1075;\&#1076;&#1083;&#1103;%20&#1087;&#1088;&#1077;&#1079;&#1099;%20_&#1096;&#1072;&#1073;&#1083;&#1086;&#1085;%20%20%20%2001.09.21&#1075;.%20&#1044;&#1072;&#1084;&#1091;%20&#1054;&#1087;&#1090;&#1080;&#1084;&#1072;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47;&#1072;%20&#1072;&#1074;&#1075;&#1091;&#1089;&#1090;%20&#1054;&#1087;&#1090;&#1080;&#1084;&#1072;%20%2021&#1075;\&#1076;&#1083;&#1103;%20&#1087;&#1088;&#1077;&#1079;&#1099;%20_&#1096;&#1072;&#1073;&#1083;&#1086;&#1085;%20%20%20%2001.09.21&#1075;.%20&#1044;&#1072;&#1084;&#1091;%20&#1054;&#1087;&#1090;&#1080;&#1084;&#1072;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47;&#1072;%20&#1072;&#1074;&#1075;&#1091;&#1089;&#1090;%20&#1054;&#1087;&#1090;&#1080;&#1084;&#1072;%20%2021&#1075;\&#1076;&#1083;&#1103;%20&#1087;&#1088;&#1077;&#1079;&#1099;%20_&#1096;&#1072;&#1073;&#1083;&#1086;&#1085;%20%20%20%2001.09.21&#1075;.%20&#1044;&#1072;&#1084;&#1091;%20&#1054;&#1087;&#1090;&#1080;&#1084;&#1072;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47;&#1072;%20&#1072;&#1074;&#1075;&#1091;&#1089;&#1090;%20&#1054;&#1087;&#1090;&#1080;&#1084;&#1072;%20%2021&#1075;\&#1076;&#1083;&#1103;%20&#1087;&#1088;&#1077;&#1079;&#1099;%20_&#1096;&#1072;&#1073;&#1083;&#1086;&#1085;%20%20%20%2001.09.21&#1075;.%20&#1044;&#1072;&#1084;&#1091;%20&#1054;&#1087;&#1090;&#1080;&#1084;&#1072;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47;&#1072;%20&#1072;&#1074;&#1075;&#1091;&#1089;&#1090;%20&#1054;&#1087;&#1090;&#1080;&#1084;&#1072;%20%2021&#1075;\&#1076;&#1083;&#1103;%20&#1087;&#1088;&#1077;&#1079;&#1099;%20_&#1096;&#1072;&#1073;&#1083;&#1086;&#1085;%20%20%20%2001.09.21&#1075;.%20&#1044;&#1072;&#1084;&#1091;%20&#1054;&#1087;&#1090;&#1080;&#1084;&#1072;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782582242579154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Лист1!$C$2:$C$18</c:f>
              <c:strCache>
                <c:ptCount val="17"/>
                <c:pt idx="0">
                  <c:v>г.Шымкент</c:v>
                </c:pt>
                <c:pt idx="1">
                  <c:v>Кызылординская область</c:v>
                </c:pt>
                <c:pt idx="2">
                  <c:v>Туркестанская область</c:v>
                </c:pt>
                <c:pt idx="3">
                  <c:v>Атырауская область</c:v>
                </c:pt>
                <c:pt idx="4">
                  <c:v>ЗКО</c:v>
                </c:pt>
                <c:pt idx="5">
                  <c:v>Жамбылская область</c:v>
                </c:pt>
                <c:pt idx="6">
                  <c:v>Мангистауская область</c:v>
                </c:pt>
                <c:pt idx="7">
                  <c:v>Акмолинская область</c:v>
                </c:pt>
                <c:pt idx="8">
                  <c:v>Актюбинская область</c:v>
                </c:pt>
                <c:pt idx="9">
                  <c:v>Карагандинская область</c:v>
                </c:pt>
                <c:pt idx="10">
                  <c:v>Павлодарская область</c:v>
                </c:pt>
                <c:pt idx="11">
                  <c:v>Алматинская область</c:v>
                </c:pt>
                <c:pt idx="12">
                  <c:v>СКО</c:v>
                </c:pt>
                <c:pt idx="13">
                  <c:v>Костанайская область</c:v>
                </c:pt>
                <c:pt idx="14">
                  <c:v>ВКО</c:v>
                </c:pt>
                <c:pt idx="15">
                  <c:v>г.Нур-Султан</c:v>
                </c:pt>
                <c:pt idx="16">
                  <c:v>г.Алматы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17</c:v>
                </c:pt>
                <c:pt idx="1">
                  <c:v>20</c:v>
                </c:pt>
                <c:pt idx="2">
                  <c:v>20</c:v>
                </c:pt>
                <c:pt idx="3">
                  <c:v>24</c:v>
                </c:pt>
                <c:pt idx="4">
                  <c:v>25</c:v>
                </c:pt>
                <c:pt idx="5">
                  <c:v>27</c:v>
                </c:pt>
                <c:pt idx="6">
                  <c:v>31</c:v>
                </c:pt>
                <c:pt idx="7">
                  <c:v>34</c:v>
                </c:pt>
                <c:pt idx="8">
                  <c:v>37</c:v>
                </c:pt>
                <c:pt idx="9">
                  <c:v>38</c:v>
                </c:pt>
                <c:pt idx="10">
                  <c:v>49</c:v>
                </c:pt>
                <c:pt idx="11">
                  <c:v>51</c:v>
                </c:pt>
                <c:pt idx="12">
                  <c:v>51</c:v>
                </c:pt>
                <c:pt idx="13">
                  <c:v>57</c:v>
                </c:pt>
                <c:pt idx="14">
                  <c:v>68</c:v>
                </c:pt>
                <c:pt idx="15">
                  <c:v>87</c:v>
                </c:pt>
                <c:pt idx="16">
                  <c:v>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04021872"/>
        <c:axId val="-604018064"/>
      </c:barChart>
      <c:catAx>
        <c:axId val="-6040218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604018064"/>
        <c:crosses val="autoZero"/>
        <c:auto val="1"/>
        <c:lblAlgn val="ctr"/>
        <c:lblOffset val="100"/>
        <c:noMultiLvlLbl val="0"/>
      </c:catAx>
      <c:valAx>
        <c:axId val="-604018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604021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 sz="1400" dirty="0"/>
              <a:t>По сумме одобренных ДГ, тенге</a:t>
            </a:r>
          </a:p>
        </c:rich>
      </c:tx>
      <c:layout>
        <c:manualLayout>
          <c:xMode val="edge"/>
          <c:yMode val="edge"/>
          <c:x val="0.26454834898215041"/>
          <c:y val="1.9900381770460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1118613770401005"/>
          <c:y val="7.1801584308596483E-2"/>
          <c:w val="0.48106421949054934"/>
          <c:h val="0.848128670600248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10"/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438848920863308E-2"/>
                  <c:y val="8.2399365108898337E-18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"/>
                  <c:y val="-1.5955719362531584E-17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'Одобренные РФ 2020г.'!$A$33:$A$40</c:f>
              <c:strCache>
                <c:ptCount val="8"/>
                <c:pt idx="0">
                  <c:v>г.Нур-Султан</c:v>
                </c:pt>
                <c:pt idx="1">
                  <c:v>Актюбинская область</c:v>
                </c:pt>
                <c:pt idx="2">
                  <c:v>Акмолинская область</c:v>
                </c:pt>
                <c:pt idx="3">
                  <c:v>ЗКО</c:v>
                </c:pt>
                <c:pt idx="4">
                  <c:v>Костанайская область</c:v>
                </c:pt>
                <c:pt idx="5">
                  <c:v>г.Шымкент</c:v>
                </c:pt>
                <c:pt idx="6">
                  <c:v>ВКО</c:v>
                </c:pt>
                <c:pt idx="7">
                  <c:v>г.Алматы</c:v>
                </c:pt>
              </c:strCache>
            </c:strRef>
          </c:cat>
          <c:val>
            <c:numRef>
              <c:f>'Одобренные РФ 2020г.'!$B$33:$B$40</c:f>
              <c:numCache>
                <c:formatCode>_-* #\ ##0_р_._-;\-* #\ ##0_р_._-;_-* "-"??_р_._-;_-@_-</c:formatCode>
                <c:ptCount val="8"/>
                <c:pt idx="0">
                  <c:v>12345000</c:v>
                </c:pt>
                <c:pt idx="1">
                  <c:v>20648000</c:v>
                </c:pt>
                <c:pt idx="2">
                  <c:v>28082200</c:v>
                </c:pt>
                <c:pt idx="3">
                  <c:v>46000000</c:v>
                </c:pt>
                <c:pt idx="4">
                  <c:v>80940189</c:v>
                </c:pt>
                <c:pt idx="5">
                  <c:v>90000000</c:v>
                </c:pt>
                <c:pt idx="6">
                  <c:v>105329737</c:v>
                </c:pt>
                <c:pt idx="7">
                  <c:v>413500000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564798256"/>
        <c:axId val="-564794992"/>
      </c:barChart>
      <c:catAx>
        <c:axId val="-5647982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-564794992"/>
        <c:crosses val="autoZero"/>
        <c:auto val="1"/>
        <c:lblAlgn val="ctr"/>
        <c:lblOffset val="100"/>
        <c:noMultiLvlLbl val="0"/>
      </c:catAx>
      <c:valAx>
        <c:axId val="-564794992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-5647982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 b="1" dirty="0"/>
              <a:t>По количеству одобренных ДГ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одобр.бву!$C$3:$C$10</c:f>
              <c:strCache>
                <c:ptCount val="8"/>
                <c:pt idx="0">
                  <c:v>АО "Евразийский банк"</c:v>
                </c:pt>
                <c:pt idx="1">
                  <c:v>АО "АТФБанк"</c:v>
                </c:pt>
                <c:pt idx="2">
                  <c:v>First Heartland Jysan Bank</c:v>
                </c:pt>
                <c:pt idx="3">
                  <c:v>ДБ АО "Сбербанк"</c:v>
                </c:pt>
                <c:pt idx="4">
                  <c:v>АО "Банк ЦентрКредит"</c:v>
                </c:pt>
                <c:pt idx="5">
                  <c:v>АО "ForteBank"</c:v>
                </c:pt>
                <c:pt idx="6">
                  <c:v>АО "Нурбанк"</c:v>
                </c:pt>
                <c:pt idx="7">
                  <c:v>АО ДБ "Альфа Банк"</c:v>
                </c:pt>
              </c:strCache>
            </c:strRef>
          </c:cat>
          <c:val>
            <c:numRef>
              <c:f>одобр.бву!$D$3:$D$10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  <c:pt idx="7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564796080"/>
        <c:axId val="-564794448"/>
      </c:barChart>
      <c:catAx>
        <c:axId val="-564796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564794448"/>
        <c:crosses val="autoZero"/>
        <c:auto val="1"/>
        <c:lblAlgn val="ctr"/>
        <c:lblOffset val="100"/>
        <c:noMultiLvlLbl val="0"/>
      </c:catAx>
      <c:valAx>
        <c:axId val="-564794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5647960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сумме одобренных ДГ,тенге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6226935628989578"/>
          <c:y val="0.12176022339419493"/>
          <c:w val="0.70798081274323466"/>
          <c:h val="0.858007104057750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одобр.бву!$C$29:$C$36</c:f>
              <c:strCache>
                <c:ptCount val="8"/>
                <c:pt idx="0">
                  <c:v>АО "АТФБанк"</c:v>
                </c:pt>
                <c:pt idx="1">
                  <c:v>ДБ АО "Сбербанк"</c:v>
                </c:pt>
                <c:pt idx="2">
                  <c:v>First Heartland Jysan Bank</c:v>
                </c:pt>
                <c:pt idx="3">
                  <c:v>АО "ForteBank"</c:v>
                </c:pt>
                <c:pt idx="4">
                  <c:v>АО "Евразийский банк"</c:v>
                </c:pt>
                <c:pt idx="5">
                  <c:v>АО "Нурбанк"</c:v>
                </c:pt>
                <c:pt idx="6">
                  <c:v>АО "Банк ЦентрКредит"</c:v>
                </c:pt>
                <c:pt idx="7">
                  <c:v>АО ДБ "Альфа Банк"</c:v>
                </c:pt>
              </c:strCache>
            </c:strRef>
          </c:cat>
          <c:val>
            <c:numRef>
              <c:f>одобр.бву!$D$29:$D$36</c:f>
              <c:numCache>
                <c:formatCode>_-* #\ ##0_р_._-;\-* #\ ##0_р_._-;_-* "-"??_р_._-;_-@_-</c:formatCode>
                <c:ptCount val="8"/>
                <c:pt idx="0">
                  <c:v>15000000</c:v>
                </c:pt>
                <c:pt idx="1">
                  <c:v>35056000</c:v>
                </c:pt>
                <c:pt idx="2">
                  <c:v>38148000</c:v>
                </c:pt>
                <c:pt idx="3">
                  <c:v>59450647</c:v>
                </c:pt>
                <c:pt idx="4">
                  <c:v>63500000</c:v>
                </c:pt>
                <c:pt idx="5">
                  <c:v>96492658</c:v>
                </c:pt>
                <c:pt idx="6">
                  <c:v>109800000</c:v>
                </c:pt>
                <c:pt idx="7">
                  <c:v>379397821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564797168"/>
        <c:axId val="-564796624"/>
      </c:barChart>
      <c:catAx>
        <c:axId val="-564797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564796624"/>
        <c:crosses val="autoZero"/>
        <c:auto val="1"/>
        <c:lblAlgn val="ctr"/>
        <c:lblOffset val="100"/>
        <c:noMultiLvlLbl val="0"/>
      </c:catAx>
      <c:valAx>
        <c:axId val="-564796624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-5647971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CC-45E9-B5D5-1547AFAA4C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CC-45E9-B5D5-1547AFAA4C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CC-45E9-B5D5-1547AFAA4C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CC-45E9-B5D5-1547AFAA4C5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ECC-45E9-B5D5-1547AFAA4C5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ECC-45E9-B5D5-1547AFAA4C5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ECC-45E9-B5D5-1547AFAA4C5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ECC-45E9-B5D5-1547AFAA4C5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ECC-45E9-B5D5-1547AFAA4C5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ECC-45E9-B5D5-1547AFAA4C5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ECC-45E9-B5D5-1547AFAA4C5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ECC-45E9-B5D5-1547AFAA4C5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ECC-45E9-B5D5-1547AFAA4C5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DECC-45E9-B5D5-1547AFAA4C5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DECC-45E9-B5D5-1547AFAA4C5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DECC-45E9-B5D5-1547AFAA4C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Отрасли!$C$4:$C$19</c:f>
              <c:strCache>
                <c:ptCount val="16"/>
                <c:pt idx="0">
                  <c:v>Оптовая и розничная торговля</c:v>
                </c:pt>
                <c:pt idx="1">
                  <c:v>Обрабатывающая промышленность</c:v>
                </c:pt>
                <c:pt idx="2">
                  <c:v>Услуги по проживанию</c:v>
                </c:pt>
                <c:pt idx="3">
                  <c:v>Строительство</c:v>
                </c:pt>
                <c:pt idx="4">
                  <c:v>Прочие услуги</c:v>
                </c:pt>
                <c:pt idx="5">
                  <c:v>Профессиональная, научная и техническая деятельность</c:v>
                </c:pt>
                <c:pt idx="6">
                  <c:v>Операции с недвижимым имуществом</c:v>
                </c:pt>
                <c:pt idx="7">
                  <c:v>Транспорт и складирование</c:v>
                </c:pt>
                <c:pt idx="8">
                  <c:v>Сельское хозяйство</c:v>
                </c:pt>
                <c:pt idx="9">
                  <c:v>Деятельность в области административного и вспомогательного обслуживания</c:v>
                </c:pt>
                <c:pt idx="10">
                  <c:v>Услуги в области образования</c:v>
                </c:pt>
                <c:pt idx="11">
                  <c:v>Искусство, развлечения и отдых</c:v>
                </c:pt>
                <c:pt idx="12">
                  <c:v>Медицинские услуги</c:v>
                </c:pt>
                <c:pt idx="13">
                  <c:v>Информация и связь</c:v>
                </c:pt>
                <c:pt idx="14">
                  <c:v>Водоснабжение; сбор, обработка и удаление отходов</c:v>
                </c:pt>
                <c:pt idx="15">
                  <c:v>Электроснабжение, подача газа, пара и воздушное кондиционирование</c:v>
                </c:pt>
              </c:strCache>
            </c:strRef>
          </c:cat>
          <c:val>
            <c:numRef>
              <c:f>Отрасли!$D$4:$D$19</c:f>
              <c:numCache>
                <c:formatCode>0%</c:formatCode>
                <c:ptCount val="16"/>
                <c:pt idx="0">
                  <c:v>0.54008082802460256</c:v>
                </c:pt>
                <c:pt idx="1">
                  <c:v>9.825673423489252E-2</c:v>
                </c:pt>
                <c:pt idx="2">
                  <c:v>7.747973657073455E-2</c:v>
                </c:pt>
                <c:pt idx="3">
                  <c:v>7.8807912822146081E-2</c:v>
                </c:pt>
                <c:pt idx="4">
                  <c:v>2.0870920947655237E-2</c:v>
                </c:pt>
                <c:pt idx="5">
                  <c:v>3.8225553302830222E-2</c:v>
                </c:pt>
                <c:pt idx="6">
                  <c:v>3.0208445176908207E-2</c:v>
                </c:pt>
                <c:pt idx="7">
                  <c:v>2.3158956613490319E-2</c:v>
                </c:pt>
                <c:pt idx="8">
                  <c:v>4.5379837712496263E-2</c:v>
                </c:pt>
                <c:pt idx="9">
                  <c:v>8.5520929960157619E-3</c:v>
                </c:pt>
                <c:pt idx="10">
                  <c:v>8.1738852320084598E-3</c:v>
                </c:pt>
                <c:pt idx="11">
                  <c:v>5.4545747151258615E-3</c:v>
                </c:pt>
                <c:pt idx="12">
                  <c:v>9.5640457339157599E-3</c:v>
                </c:pt>
                <c:pt idx="13">
                  <c:v>5.8915646765444031E-3</c:v>
                </c:pt>
                <c:pt idx="14">
                  <c:v>4.3031923577203368E-3</c:v>
                </c:pt>
                <c:pt idx="15">
                  <c:v>5.5917188829134323E-3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DECC-45E9-B5D5-1547AFAA4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сумме подписанных ДГ, тенге</a:t>
            </a:r>
          </a:p>
        </c:rich>
      </c:tx>
      <c:layout>
        <c:manualLayout>
          <c:xMode val="edge"/>
          <c:yMode val="edge"/>
          <c:x val="0.18046285880931551"/>
          <c:y val="8.98876404494382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166999958338544"/>
          <c:y val="9.5694004541567138E-2"/>
          <c:w val="0.4862654668166479"/>
          <c:h val="0.81745212185555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6"/>
              <c:layout/>
              <c:numFmt formatCode="#,##0.00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74403191743358"/>
                      <c:h val="4.5367646883274076E-2"/>
                    </c:manualLayout>
                  </c15:layout>
                </c:ext>
              </c:extLst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Лист2!$K$2:$K$18</c:f>
              <c:strCache>
                <c:ptCount val="17"/>
                <c:pt idx="0">
                  <c:v>Кызылординская область</c:v>
                </c:pt>
                <c:pt idx="1">
                  <c:v>Жамбылская область</c:v>
                </c:pt>
                <c:pt idx="2">
                  <c:v>Атырауская область</c:v>
                </c:pt>
                <c:pt idx="3">
                  <c:v>Павлодарская область</c:v>
                </c:pt>
                <c:pt idx="4">
                  <c:v>г.Шымкент</c:v>
                </c:pt>
                <c:pt idx="5">
                  <c:v>ЗКО</c:v>
                </c:pt>
                <c:pt idx="6">
                  <c:v>Карагандинская область</c:v>
                </c:pt>
                <c:pt idx="7">
                  <c:v>Мангистауская область</c:v>
                </c:pt>
                <c:pt idx="8">
                  <c:v>Костанайская область</c:v>
                </c:pt>
                <c:pt idx="9">
                  <c:v>Туркестанская область</c:v>
                </c:pt>
                <c:pt idx="10">
                  <c:v>Акмолинская область</c:v>
                </c:pt>
                <c:pt idx="11">
                  <c:v>Актюбинская область</c:v>
                </c:pt>
                <c:pt idx="12">
                  <c:v>СКО</c:v>
                </c:pt>
                <c:pt idx="13">
                  <c:v>Алматинская область</c:v>
                </c:pt>
                <c:pt idx="14">
                  <c:v>ВКО</c:v>
                </c:pt>
                <c:pt idx="15">
                  <c:v>г.Нур-Султан</c:v>
                </c:pt>
                <c:pt idx="16">
                  <c:v>г.Алматы</c:v>
                </c:pt>
              </c:strCache>
            </c:strRef>
          </c:cat>
          <c:val>
            <c:numRef>
              <c:f>Лист2!$L$2:$L$18</c:f>
              <c:numCache>
                <c:formatCode>_-* #\ ##0_р_._-;\-* #\ ##0_р_._-;_-* "-"??_р_._-;_-@_-</c:formatCode>
                <c:ptCount val="17"/>
                <c:pt idx="0">
                  <c:v>229382772.33000001</c:v>
                </c:pt>
                <c:pt idx="1">
                  <c:v>428876308</c:v>
                </c:pt>
                <c:pt idx="2">
                  <c:v>504871138.95999998</c:v>
                </c:pt>
                <c:pt idx="3">
                  <c:v>519648445.68000001</c:v>
                </c:pt>
                <c:pt idx="4">
                  <c:v>578347671.45000005</c:v>
                </c:pt>
                <c:pt idx="5">
                  <c:v>620913158</c:v>
                </c:pt>
                <c:pt idx="6">
                  <c:v>762601993.49000001</c:v>
                </c:pt>
                <c:pt idx="7">
                  <c:v>898166688.32000005</c:v>
                </c:pt>
                <c:pt idx="8">
                  <c:v>1172995121</c:v>
                </c:pt>
                <c:pt idx="9">
                  <c:v>1242759660</c:v>
                </c:pt>
                <c:pt idx="10">
                  <c:v>1267258000</c:v>
                </c:pt>
                <c:pt idx="11">
                  <c:v>1286381836</c:v>
                </c:pt>
                <c:pt idx="12">
                  <c:v>1352619514</c:v>
                </c:pt>
                <c:pt idx="13">
                  <c:v>1523023583.3299999</c:v>
                </c:pt>
                <c:pt idx="14">
                  <c:v>1899472446</c:v>
                </c:pt>
                <c:pt idx="15" formatCode="_-* #\ ##0.00_р_._-;\-* #\ ##0.00_р_._-;_-* &quot;-&quot;??_р_._-;_-@_-">
                  <c:v>2257106494.5100002</c:v>
                </c:pt>
                <c:pt idx="16">
                  <c:v>5483326376.8600006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04021328"/>
        <c:axId val="-604020784"/>
      </c:barChart>
      <c:catAx>
        <c:axId val="-6040213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604020784"/>
        <c:crosses val="autoZero"/>
        <c:auto val="1"/>
        <c:lblAlgn val="ctr"/>
        <c:lblOffset val="100"/>
        <c:noMultiLvlLbl val="0"/>
      </c:catAx>
      <c:valAx>
        <c:axId val="-604020784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-6040213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4339983645835118"/>
          <c:h val="0.83842582723072989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Лист3!$A$2:$A$21</c:f>
              <c:strCache>
                <c:ptCount val="20"/>
                <c:pt idx="0">
                  <c:v>МФО РИЦ</c:v>
                </c:pt>
                <c:pt idx="1">
                  <c:v>АО «Шинхан Банк Казахстан»</c:v>
                </c:pt>
                <c:pt idx="2">
                  <c:v>АО "Qazaq Banki"</c:v>
                </c:pt>
                <c:pt idx="3">
                  <c:v>МФО «МиГ Кредит Астана</c:v>
                </c:pt>
                <c:pt idx="4">
                  <c:v>АО «Tengri Bank»</c:v>
                </c:pt>
                <c:pt idx="5">
                  <c:v>АО "AsiaCredit Bank</c:v>
                </c:pt>
                <c:pt idx="6">
                  <c:v>АО "Народный Банк Казахастана"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ДБ АО "Банк ВТБ Казахстан"</c:v>
                </c:pt>
                <c:pt idx="11">
                  <c:v>АО "Евразийский банк"</c:v>
                </c:pt>
                <c:pt idx="12">
                  <c:v>АО "ForteBank"</c:v>
                </c:pt>
                <c:pt idx="13">
                  <c:v>First Heartland Jysan Bank</c:v>
                </c:pt>
                <c:pt idx="14">
                  <c:v>АО "Bank RBK"</c:v>
                </c:pt>
                <c:pt idx="15">
                  <c:v>АО "Нурбанк"</c:v>
                </c:pt>
                <c:pt idx="16">
                  <c:v>АО ДБ "Альфа Банк"</c:v>
                </c:pt>
                <c:pt idx="17">
                  <c:v>АО "Банк ЦентрКредит"</c:v>
                </c:pt>
                <c:pt idx="18">
                  <c:v>АО "АТФБанк"</c:v>
                </c:pt>
                <c:pt idx="19">
                  <c:v>ДБ АО "Сбербанк"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28</c:v>
                </c:pt>
                <c:pt idx="11">
                  <c:v>32</c:v>
                </c:pt>
                <c:pt idx="12">
                  <c:v>40</c:v>
                </c:pt>
                <c:pt idx="13">
                  <c:v>45</c:v>
                </c:pt>
                <c:pt idx="14">
                  <c:v>52</c:v>
                </c:pt>
                <c:pt idx="15">
                  <c:v>69</c:v>
                </c:pt>
                <c:pt idx="16">
                  <c:v>75</c:v>
                </c:pt>
                <c:pt idx="17">
                  <c:v>115</c:v>
                </c:pt>
                <c:pt idx="18">
                  <c:v>136</c:v>
                </c:pt>
                <c:pt idx="19">
                  <c:v>137</c:v>
                </c:pt>
              </c:numCache>
            </c:numRef>
          </c:val>
        </c:ser>
        <c:ser>
          <c:idx val="0"/>
          <c:order val="1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Лист3!$A$2:$A$21</c:f>
              <c:strCache>
                <c:ptCount val="20"/>
                <c:pt idx="0">
                  <c:v>МФО РИЦ</c:v>
                </c:pt>
                <c:pt idx="1">
                  <c:v>АО «Шинхан Банк Казахстан»</c:v>
                </c:pt>
                <c:pt idx="2">
                  <c:v>АО "Qazaq Banki"</c:v>
                </c:pt>
                <c:pt idx="3">
                  <c:v>МФО «МиГ Кредит Астана</c:v>
                </c:pt>
                <c:pt idx="4">
                  <c:v>АО «Tengri Bank»</c:v>
                </c:pt>
                <c:pt idx="5">
                  <c:v>АО "AsiaCredit Bank</c:v>
                </c:pt>
                <c:pt idx="6">
                  <c:v>АО "Народный Банк Казахастана"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ДБ АО "Банк ВТБ Казахстан"</c:v>
                </c:pt>
                <c:pt idx="11">
                  <c:v>АО "Евразийский банк"</c:v>
                </c:pt>
                <c:pt idx="12">
                  <c:v>АО "ForteBank"</c:v>
                </c:pt>
                <c:pt idx="13">
                  <c:v>First Heartland Jysan Bank</c:v>
                </c:pt>
                <c:pt idx="14">
                  <c:v>АО "Bank RBK"</c:v>
                </c:pt>
                <c:pt idx="15">
                  <c:v>АО "Нурбанк"</c:v>
                </c:pt>
                <c:pt idx="16">
                  <c:v>АО ДБ "Альфа Банк"</c:v>
                </c:pt>
                <c:pt idx="17">
                  <c:v>АО "Банк ЦентрКредит"</c:v>
                </c:pt>
                <c:pt idx="18">
                  <c:v>АО "АТФБанк"</c:v>
                </c:pt>
                <c:pt idx="19">
                  <c:v>ДБ АО "Сбербанк"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28</c:v>
                </c:pt>
                <c:pt idx="11">
                  <c:v>32</c:v>
                </c:pt>
                <c:pt idx="12">
                  <c:v>40</c:v>
                </c:pt>
                <c:pt idx="13">
                  <c:v>45</c:v>
                </c:pt>
                <c:pt idx="14">
                  <c:v>52</c:v>
                </c:pt>
                <c:pt idx="15">
                  <c:v>69</c:v>
                </c:pt>
                <c:pt idx="16">
                  <c:v>75</c:v>
                </c:pt>
                <c:pt idx="17">
                  <c:v>115</c:v>
                </c:pt>
                <c:pt idx="18">
                  <c:v>136</c:v>
                </c:pt>
                <c:pt idx="19">
                  <c:v>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04009904"/>
        <c:axId val="-604010992"/>
      </c:barChart>
      <c:catAx>
        <c:axId val="-6040099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604010992"/>
        <c:crosses val="autoZero"/>
        <c:auto val="1"/>
        <c:lblAlgn val="ctr"/>
        <c:lblOffset val="100"/>
        <c:noMultiLvlLbl val="0"/>
      </c:catAx>
      <c:valAx>
        <c:axId val="-604010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604009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сумме подписанных ДГ, тенге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1846963315632052"/>
          <c:y val="0.13625869141557875"/>
          <c:w val="0.34493413904657272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Лист3!$A$27:$A$46</c:f>
              <c:strCache>
                <c:ptCount val="20"/>
                <c:pt idx="0">
                  <c:v>МФО «МиГ Кредит Астана</c:v>
                </c:pt>
                <c:pt idx="1">
                  <c:v>АО "Qazaq Banki"</c:v>
                </c:pt>
                <c:pt idx="2">
                  <c:v>МФО РИЦ</c:v>
                </c:pt>
                <c:pt idx="3">
                  <c:v>АО "AsiaCredit Bank</c:v>
                </c:pt>
                <c:pt idx="4">
                  <c:v>АО «Шинхан Банк Казахстан»</c:v>
                </c:pt>
                <c:pt idx="5">
                  <c:v>АО " Банк Астана-Финанс"</c:v>
                </c:pt>
                <c:pt idx="6">
                  <c:v>АО «Tengri Bank»</c:v>
                </c:pt>
                <c:pt idx="7">
                  <c:v>АО "Казкоммерцбанк"</c:v>
                </c:pt>
                <c:pt idx="8">
                  <c:v>АО "Банк Kassa Nova"</c:v>
                </c:pt>
                <c:pt idx="9">
                  <c:v>АО "Народный Банк Казахастана"</c:v>
                </c:pt>
                <c:pt idx="10">
                  <c:v>ДБ АО "Банк ВТБ Казахстан"</c:v>
                </c:pt>
                <c:pt idx="11">
                  <c:v>АО "ForteBank"</c:v>
                </c:pt>
                <c:pt idx="12">
                  <c:v>АО "Нурбанк"</c:v>
                </c:pt>
                <c:pt idx="13">
                  <c:v>АО "Евразийский банк"</c:v>
                </c:pt>
                <c:pt idx="14">
                  <c:v>First Heartland Jysan Bank</c:v>
                </c:pt>
                <c:pt idx="15">
                  <c:v>АО "Bank RBK"</c:v>
                </c:pt>
                <c:pt idx="16">
                  <c:v>АО "Банк ЦентрКредит"</c:v>
                </c:pt>
                <c:pt idx="17">
                  <c:v>АО ДБ "Альфа Банк"</c:v>
                </c:pt>
                <c:pt idx="18">
                  <c:v>АО "АТФБанк"</c:v>
                </c:pt>
                <c:pt idx="19">
                  <c:v>ДБ АО "Сбербанк"</c:v>
                </c:pt>
              </c:strCache>
            </c:strRef>
          </c:cat>
          <c:val>
            <c:numRef>
              <c:f>Лист3!$B$27:$B$46</c:f>
              <c:numCache>
                <c:formatCode>#,##0</c:formatCode>
                <c:ptCount val="20"/>
                <c:pt idx="0">
                  <c:v>500000</c:v>
                </c:pt>
                <c:pt idx="1">
                  <c:v>1250000</c:v>
                </c:pt>
                <c:pt idx="2">
                  <c:v>8782000</c:v>
                </c:pt>
                <c:pt idx="3">
                  <c:v>30750000</c:v>
                </c:pt>
                <c:pt idx="4">
                  <c:v>38000000</c:v>
                </c:pt>
                <c:pt idx="5">
                  <c:v>55978900</c:v>
                </c:pt>
                <c:pt idx="6">
                  <c:v>69700000</c:v>
                </c:pt>
                <c:pt idx="7">
                  <c:v>174005000</c:v>
                </c:pt>
                <c:pt idx="8">
                  <c:v>238406200</c:v>
                </c:pt>
                <c:pt idx="9">
                  <c:v>257168329</c:v>
                </c:pt>
                <c:pt idx="10">
                  <c:v>340662222.32999998</c:v>
                </c:pt>
                <c:pt idx="11">
                  <c:v>612554008</c:v>
                </c:pt>
                <c:pt idx="12">
                  <c:v>1177816478.55</c:v>
                </c:pt>
                <c:pt idx="13">
                  <c:v>1391283188.3300002</c:v>
                </c:pt>
                <c:pt idx="14">
                  <c:v>1545265790</c:v>
                </c:pt>
                <c:pt idx="15">
                  <c:v>1652669918.4099998</c:v>
                </c:pt>
                <c:pt idx="16">
                  <c:v>2384386420</c:v>
                </c:pt>
                <c:pt idx="17">
                  <c:v>2711874579</c:v>
                </c:pt>
                <c:pt idx="18">
                  <c:v>3706486500.8599992</c:v>
                </c:pt>
                <c:pt idx="19">
                  <c:v>4194969813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04008816"/>
        <c:axId val="-604008272"/>
      </c:barChart>
      <c:catAx>
        <c:axId val="-6040088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604008272"/>
        <c:crosses val="autoZero"/>
        <c:auto val="1"/>
        <c:lblAlgn val="ctr"/>
        <c:lblOffset val="100"/>
        <c:noMultiLvlLbl val="0"/>
      </c:catAx>
      <c:valAx>
        <c:axId val="-60400827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-604008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9912101412855309"/>
          <c:y val="0.12453714653334892"/>
          <c:w val="0.43468513244355095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Лист4!$A$3:$A$16</c:f>
              <c:strCache>
                <c:ptCount val="14"/>
                <c:pt idx="0">
                  <c:v>СКО</c:v>
                </c:pt>
                <c:pt idx="1">
                  <c:v>Атырауская область</c:v>
                </c:pt>
                <c:pt idx="2">
                  <c:v>ЗКО</c:v>
                </c:pt>
                <c:pt idx="3">
                  <c:v>Павлодарская область</c:v>
                </c:pt>
                <c:pt idx="4">
                  <c:v>Актюбинская область</c:v>
                </c:pt>
                <c:pt idx="5">
                  <c:v>Туркестанская область</c:v>
                </c:pt>
                <c:pt idx="6">
                  <c:v>Жамбылская область</c:v>
                </c:pt>
                <c:pt idx="7">
                  <c:v>Акмолинская область</c:v>
                </c:pt>
                <c:pt idx="8">
                  <c:v>Карагандинская область</c:v>
                </c:pt>
                <c:pt idx="9">
                  <c:v>г.Нур-Султан</c:v>
                </c:pt>
                <c:pt idx="10">
                  <c:v>Алматинская область</c:v>
                </c:pt>
                <c:pt idx="11">
                  <c:v>Костанайская область</c:v>
                </c:pt>
                <c:pt idx="12">
                  <c:v>г.Алматы</c:v>
                </c:pt>
                <c:pt idx="13">
                  <c:v>ВКО</c:v>
                </c:pt>
              </c:strCache>
            </c:strRef>
          </c:cat>
          <c:val>
            <c:numRef>
              <c:f>Лист4!$B$3:$B$16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7</c:v>
                </c:pt>
                <c:pt idx="11">
                  <c:v>12</c:v>
                </c:pt>
                <c:pt idx="12">
                  <c:v>15</c:v>
                </c:pt>
                <c:pt idx="13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04017520"/>
        <c:axId val="-604016976"/>
      </c:barChart>
      <c:catAx>
        <c:axId val="-6040175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604016976"/>
        <c:crosses val="autoZero"/>
        <c:auto val="1"/>
        <c:lblAlgn val="ctr"/>
        <c:lblOffset val="100"/>
        <c:noMultiLvlLbl val="0"/>
      </c:catAx>
      <c:valAx>
        <c:axId val="-604016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604017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сумме подписанных ДГ, тенге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1536897083844421"/>
          <c:y val="0.12746748059588259"/>
          <c:w val="0.4348566196667277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Лист4!$A$19:$A$32</c:f>
              <c:strCache>
                <c:ptCount val="14"/>
                <c:pt idx="0">
                  <c:v>Атырауская область</c:v>
                </c:pt>
                <c:pt idx="1">
                  <c:v>СКО</c:v>
                </c:pt>
                <c:pt idx="2">
                  <c:v>Актюбинская область</c:v>
                </c:pt>
                <c:pt idx="3">
                  <c:v>г.Нур-Султан</c:v>
                </c:pt>
                <c:pt idx="4">
                  <c:v>ЗКО</c:v>
                </c:pt>
                <c:pt idx="5">
                  <c:v>Павлодарская область</c:v>
                </c:pt>
                <c:pt idx="6">
                  <c:v>Жамбылская область</c:v>
                </c:pt>
                <c:pt idx="7">
                  <c:v>Туркестанская область</c:v>
                </c:pt>
                <c:pt idx="8">
                  <c:v>Карагандинская область</c:v>
                </c:pt>
                <c:pt idx="9">
                  <c:v>Алматинская область</c:v>
                </c:pt>
                <c:pt idx="10">
                  <c:v>Акмолинская область</c:v>
                </c:pt>
                <c:pt idx="11">
                  <c:v>Костанайская область</c:v>
                </c:pt>
                <c:pt idx="12">
                  <c:v>ВКО</c:v>
                </c:pt>
                <c:pt idx="13">
                  <c:v>г.Алматы</c:v>
                </c:pt>
              </c:strCache>
            </c:strRef>
          </c:cat>
          <c:val>
            <c:numRef>
              <c:f>Лист4!$B$19:$B$32</c:f>
              <c:numCache>
                <c:formatCode>_-* #\ ##0_р_._-;\-* #\ ##0_р_._-;_-* "-"??_р_._-;_-@_-</c:formatCode>
                <c:ptCount val="14"/>
                <c:pt idx="0">
                  <c:v>11000000</c:v>
                </c:pt>
                <c:pt idx="1">
                  <c:v>19755000</c:v>
                </c:pt>
                <c:pt idx="2">
                  <c:v>73000000</c:v>
                </c:pt>
                <c:pt idx="3">
                  <c:v>136386100</c:v>
                </c:pt>
                <c:pt idx="4">
                  <c:v>166500000</c:v>
                </c:pt>
                <c:pt idx="5">
                  <c:v>175000000</c:v>
                </c:pt>
                <c:pt idx="6">
                  <c:v>178114570</c:v>
                </c:pt>
                <c:pt idx="7">
                  <c:v>205059660</c:v>
                </c:pt>
                <c:pt idx="8">
                  <c:v>230640400</c:v>
                </c:pt>
                <c:pt idx="9">
                  <c:v>284127300</c:v>
                </c:pt>
                <c:pt idx="10">
                  <c:v>380000000</c:v>
                </c:pt>
                <c:pt idx="11">
                  <c:v>557820121</c:v>
                </c:pt>
                <c:pt idx="12">
                  <c:v>884915050</c:v>
                </c:pt>
                <c:pt idx="13">
                  <c:v>982302498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04016432"/>
        <c:axId val="-604013168"/>
      </c:barChart>
      <c:catAx>
        <c:axId val="-6040164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604013168"/>
        <c:crosses val="autoZero"/>
        <c:auto val="1"/>
        <c:lblAlgn val="ctr"/>
        <c:lblOffset val="100"/>
        <c:noMultiLvlLbl val="0"/>
      </c:catAx>
      <c:valAx>
        <c:axId val="-604013168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-604016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количеству подписанных ДГ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Лист5.!$B$3:$B$12</c:f>
              <c:strCache>
                <c:ptCount val="10"/>
                <c:pt idx="0">
                  <c:v>АО "Народный Банк Казахастана"</c:v>
                </c:pt>
                <c:pt idx="1">
                  <c:v>АО "АТФБанк"</c:v>
                </c:pt>
                <c:pt idx="2">
                  <c:v>ДБ АО "Банк ВТБ Казахстан"</c:v>
                </c:pt>
                <c:pt idx="3">
                  <c:v>АО "ForteBank"</c:v>
                </c:pt>
                <c:pt idx="4">
                  <c:v>АО "Евразийский банк"</c:v>
                </c:pt>
                <c:pt idx="5">
                  <c:v>АО "Банк ЦентрКредит"</c:v>
                </c:pt>
                <c:pt idx="6">
                  <c:v>АО ДБ "Альфа Банк"</c:v>
                </c:pt>
                <c:pt idx="7">
                  <c:v>ДБ АО "Сбербанк"</c:v>
                </c:pt>
                <c:pt idx="8">
                  <c:v>First Heartland Jysan Bank</c:v>
                </c:pt>
                <c:pt idx="9">
                  <c:v>АО "Нурбанк"</c:v>
                </c:pt>
              </c:strCache>
            </c:strRef>
          </c:cat>
          <c:val>
            <c:numRef>
              <c:f>Лист5.!$C$3:$C$12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11</c:v>
                </c:pt>
                <c:pt idx="5">
                  <c:v>12</c:v>
                </c:pt>
                <c:pt idx="6">
                  <c:v>14</c:v>
                </c:pt>
                <c:pt idx="7">
                  <c:v>14</c:v>
                </c:pt>
                <c:pt idx="8">
                  <c:v>17</c:v>
                </c:pt>
                <c:pt idx="9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604014800"/>
        <c:axId val="-604023504"/>
      </c:barChart>
      <c:catAx>
        <c:axId val="-60401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604023504"/>
        <c:crosses val="autoZero"/>
        <c:auto val="1"/>
        <c:lblAlgn val="ctr"/>
        <c:lblOffset val="100"/>
        <c:noMultiLvlLbl val="0"/>
      </c:catAx>
      <c:valAx>
        <c:axId val="-604023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604014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сумме подписанных,ДГ тенге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1319169610840897"/>
          <c:y val="0.12184024446624987"/>
          <c:w val="0.66663498048659409"/>
          <c:h val="0.833020878985980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 w="25400">
              <a:noFill/>
            </a:ln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Лист5.!$L$3:$L$12</c:f>
              <c:strCache>
                <c:ptCount val="10"/>
                <c:pt idx="0">
                  <c:v>АО "Народный Банк Казахастана"</c:v>
                </c:pt>
                <c:pt idx="1">
                  <c:v>АО "ForteBank"</c:v>
                </c:pt>
                <c:pt idx="2">
                  <c:v>АО "Банк ЦентрКредит"</c:v>
                </c:pt>
                <c:pt idx="3">
                  <c:v>ДБ АО "Банк ВТБ Казахстан"</c:v>
                </c:pt>
                <c:pt idx="4">
                  <c:v>АО "АТФБанк"</c:v>
                </c:pt>
                <c:pt idx="5">
                  <c:v>ДБ АО "Сбербанк"</c:v>
                </c:pt>
                <c:pt idx="6">
                  <c:v>АО ДБ "Альфа Банк"</c:v>
                </c:pt>
                <c:pt idx="7">
                  <c:v>First Heartland Jysan Bank</c:v>
                </c:pt>
                <c:pt idx="8">
                  <c:v>АО "Евразийский банк"</c:v>
                </c:pt>
                <c:pt idx="9">
                  <c:v>АО "Нурбанк"</c:v>
                </c:pt>
              </c:strCache>
            </c:strRef>
          </c:cat>
          <c:val>
            <c:numRef>
              <c:f>Лист5.!$M$3:$M$12</c:f>
              <c:numCache>
                <c:formatCode>_-* #\ ##0_р_._-;\-* #\ ##0_р_._-;_-* "-"??_р_._-;_-@_-</c:formatCode>
                <c:ptCount val="10"/>
                <c:pt idx="0">
                  <c:v>61140400</c:v>
                </c:pt>
                <c:pt idx="1">
                  <c:v>76221012</c:v>
                </c:pt>
                <c:pt idx="2">
                  <c:v>131463420</c:v>
                </c:pt>
                <c:pt idx="3">
                  <c:v>172255000</c:v>
                </c:pt>
                <c:pt idx="4">
                  <c:v>232000000</c:v>
                </c:pt>
                <c:pt idx="5">
                  <c:v>437320086</c:v>
                </c:pt>
                <c:pt idx="6">
                  <c:v>677326921</c:v>
                </c:pt>
                <c:pt idx="7">
                  <c:v>702757000</c:v>
                </c:pt>
                <c:pt idx="8">
                  <c:v>845000000</c:v>
                </c:pt>
                <c:pt idx="9">
                  <c:v>949136860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604015344"/>
        <c:axId val="-604014256"/>
      </c:barChart>
      <c:catAx>
        <c:axId val="-60401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604014256"/>
        <c:crosses val="autoZero"/>
        <c:auto val="1"/>
        <c:lblAlgn val="ctr"/>
        <c:lblOffset val="100"/>
        <c:noMultiLvlLbl val="0"/>
      </c:catAx>
      <c:valAx>
        <c:axId val="-604014256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-6040153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 sz="1600" dirty="0"/>
              <a:t>По количеству одобренных 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4040931911193495"/>
          <c:y val="0.12453714653334891"/>
          <c:w val="0.61721068416749481"/>
          <c:h val="0.834722124607137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'Одобренные РФ 2020г.'!$A$3:$A$10</c:f>
              <c:strCache>
                <c:ptCount val="8"/>
                <c:pt idx="0">
                  <c:v>г.Нур-Султан</c:v>
                </c:pt>
                <c:pt idx="1">
                  <c:v>ЗКО</c:v>
                </c:pt>
                <c:pt idx="2">
                  <c:v>г.Шымкент</c:v>
                </c:pt>
                <c:pt idx="3">
                  <c:v>Актюбинская область</c:v>
                </c:pt>
                <c:pt idx="4">
                  <c:v>Акмолинская область</c:v>
                </c:pt>
                <c:pt idx="5">
                  <c:v>Костанайская область</c:v>
                </c:pt>
                <c:pt idx="6">
                  <c:v>г.Алматы</c:v>
                </c:pt>
                <c:pt idx="7">
                  <c:v>ВКО</c:v>
                </c:pt>
              </c:strCache>
            </c:strRef>
          </c:cat>
          <c:val>
            <c:numRef>
              <c:f>'Одобренные РФ 2020г.'!$B$3:$B$10</c:f>
              <c:numCache>
                <c:formatCode>#,##0</c:formatCode>
                <c:ptCount val="8"/>
                <c:pt idx="0">
                  <c:v>1</c:v>
                </c:pt>
                <c:pt idx="1">
                  <c:v>1</c:v>
                </c:pt>
                <c:pt idx="2" formatCode="General">
                  <c:v>1</c:v>
                </c:pt>
                <c:pt idx="3">
                  <c:v>2</c:v>
                </c:pt>
                <c:pt idx="4">
                  <c:v>2</c:v>
                </c:pt>
                <c:pt idx="5" formatCode="General">
                  <c:v>5</c:v>
                </c:pt>
                <c:pt idx="6" formatCode="General">
                  <c:v>6</c:v>
                </c:pt>
                <c:pt idx="7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04012080"/>
        <c:axId val="-604010448"/>
      </c:barChart>
      <c:catAx>
        <c:axId val="-6040120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-604010448"/>
        <c:crosses val="autoZero"/>
        <c:auto val="1"/>
        <c:lblAlgn val="ctr"/>
        <c:lblOffset val="100"/>
        <c:noMultiLvlLbl val="0"/>
      </c:catAx>
      <c:valAx>
        <c:axId val="-60401044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-6040120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E20FD6-00B6-4132-AA08-257978D53BAB}" type="datetimeFigureOut">
              <a:rPr lang="ru-RU"/>
              <a:pPr>
                <a:defRPr/>
              </a:pPr>
              <a:t>01.09.2021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E0AB4C-F780-4EF6-B3D7-7FE1BFA0B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07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2C9E22-3224-479A-AA4C-AA38CDC89450}" type="datetimeFigureOut">
              <a:rPr lang="ru-RU"/>
              <a:pPr>
                <a:defRPr/>
              </a:pPr>
              <a:t>01.09.2021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19725" cy="4457700"/>
          </a:xfrm>
          <a:prstGeom prst="rect">
            <a:avLst/>
          </a:prstGeom>
        </p:spPr>
        <p:txBody>
          <a:bodyPr vert="horz" lIns="92473" tIns="46237" rIns="92473" bIns="4623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7717E4-8E84-4238-B6BF-938E98B41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 t="3896" b="51704"/>
          <a:stretch>
            <a:fillRect/>
          </a:stretch>
        </p:blipFill>
        <p:spPr bwMode="auto">
          <a:xfrm>
            <a:off x="5791200" y="0"/>
            <a:ext cx="33528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65"/>
          <a:stretch>
            <a:fillRect/>
          </a:stretch>
        </p:blipFill>
        <p:spPr bwMode="auto">
          <a:xfrm>
            <a:off x="0" y="-3175"/>
            <a:ext cx="5791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2427734"/>
            <a:ext cx="4104456" cy="1368152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616" y="3867894"/>
            <a:ext cx="3168352" cy="361206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FD8E0-2DDE-42F1-B101-364A999E7F6F}" type="datetime1">
              <a:rPr lang="ru-RU"/>
              <a:pPr>
                <a:defRPr/>
              </a:pPr>
              <a:t>01.09.2021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F96F5-D6EF-4F18-B014-B2F0772CD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77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424A-FA32-456C-9912-E19DC7C17B40}" type="datetime1">
              <a:rPr lang="ru-RU"/>
              <a:pPr>
                <a:defRPr/>
              </a:pPr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110E2-7AFB-4622-BB57-8CED3936F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6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0820-EB5A-42BD-A9F8-F3CACC9AE6DC}" type="datetime1">
              <a:rPr lang="ru-RU"/>
              <a:pPr>
                <a:defRPr/>
              </a:pPr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F1DF2-235D-4C14-81CD-43E2C46F0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1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824E-CE0B-4255-8F2E-BE6A21386B2D}" type="datetime1">
              <a:rPr lang="ru-RU"/>
              <a:pPr>
                <a:defRPr/>
              </a:pPr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1EC59-E0D7-4C38-A398-A4CF762F9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61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613" y="1733410"/>
            <a:ext cx="3744416" cy="576064"/>
          </a:xfrm>
        </p:spPr>
        <p:txBody>
          <a:bodyPr/>
          <a:lstStyle>
            <a:lvl1pPr algn="ctr">
              <a:defRPr sz="2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E6847-F06C-43F4-9AD5-B351FB38059C}" type="datetime1">
              <a:rPr lang="ru-RU"/>
              <a:pPr>
                <a:defRPr/>
              </a:pPr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C2E5-4028-47B7-AF77-3536B069A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0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E4B03-241E-4DDA-93BC-DAF72D46234A}" type="datetime1">
              <a:rPr lang="ru-RU"/>
              <a:pPr>
                <a:defRPr/>
              </a:pPr>
              <a:t>01.09.2021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66608-3802-40B4-9595-5EF9FA2A8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1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A90C6-59AE-403C-8906-6F940FB8FE1C}" type="datetime1">
              <a:rPr lang="ru-RU"/>
              <a:pPr>
                <a:defRPr/>
              </a:pPr>
              <a:t>01.09.2021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5FAA-7584-4575-BD6C-D94C43C9B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3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D591E-DFE4-4274-9760-E0C5A20D4306}" type="datetime1">
              <a:rPr lang="ru-RU"/>
              <a:pPr>
                <a:defRPr/>
              </a:pPr>
              <a:t>01.09.2021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1F97-8232-4ABA-8DE9-450CCEF3B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5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05A12-E6D8-4143-A996-AAEF1A6A888B}" type="datetime1">
              <a:rPr lang="ru-RU"/>
              <a:pPr>
                <a:defRPr/>
              </a:pPr>
              <a:t>01.09.2021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7140-10B0-4EC1-8D57-7E87465C0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0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1DDC7-D9FC-4A41-85C5-FE4434686C60}" type="datetime1">
              <a:rPr lang="ru-RU"/>
              <a:pPr>
                <a:defRPr/>
              </a:pPr>
              <a:t>01.09.2021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B46E-ED5A-45F1-968B-BC3C1AF73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20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59E2-888A-48C6-9F1F-3164E92189A9}" type="datetime1">
              <a:rPr lang="ru-RU"/>
              <a:pPr>
                <a:defRPr/>
              </a:pPr>
              <a:t>01.09.2021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B2F3-1B49-4EC0-B982-871DADF20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9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804863" y="206375"/>
            <a:ext cx="44640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08701B-72B6-4FF1-AF1B-0FCEA1008B20}" type="datetime1">
              <a:rPr lang="ru-RU"/>
              <a:pPr>
                <a:defRPr/>
              </a:pPr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1F8884-EA61-4932-AA6E-2C6DB90F4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5" r:id="rId2"/>
    <p:sldLayoutId id="214748381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ctrTitle"/>
          </p:nvPr>
        </p:nvSpPr>
        <p:spPr>
          <a:xfrm>
            <a:off x="4883150" y="2489200"/>
            <a:ext cx="4175125" cy="1150938"/>
          </a:xfrm>
        </p:spPr>
        <p:txBody>
          <a:bodyPr lIns="72000" rIns="72000"/>
          <a:lstStyle/>
          <a:p>
            <a:pPr algn="ctr" eaLnBrk="1" hangingPunct="1"/>
            <a:r>
              <a:rPr lang="ru-RU" altLang="ru-RU" sz="2000" smtClean="0"/>
              <a:t>Программа гарантирования </a:t>
            </a:r>
            <a:br>
              <a:rPr lang="ru-RU" altLang="ru-RU" sz="2000" smtClean="0"/>
            </a:br>
            <a:r>
              <a:rPr lang="ru-RU" altLang="ru-RU" sz="2000" smtClean="0"/>
              <a:t>«ДАМУ-ОПТИМА»</a:t>
            </a:r>
            <a:r>
              <a:rPr lang="ru-RU" altLang="en-US" sz="2000" smtClean="0"/>
              <a:t/>
            </a:r>
            <a:br>
              <a:rPr lang="ru-RU" altLang="en-US" sz="2000" smtClean="0"/>
            </a:br>
            <a:endParaRPr lang="ru-RU" altLang="en-US" sz="2000" smtClean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05438" y="4443413"/>
            <a:ext cx="3168650" cy="3603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smtClean="0"/>
              <a:t>2021 </a:t>
            </a:r>
            <a:r>
              <a:rPr lang="ru-RU" sz="1400" dirty="0" smtClean="0"/>
              <a:t>год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1E9B5-C9D3-4B66-9AC6-0D672C4F8EE6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4464050" cy="709613"/>
          </a:xfrm>
        </p:spPr>
        <p:txBody>
          <a:bodyPr/>
          <a:lstStyle/>
          <a:p>
            <a:pPr eaLnBrk="1" hangingPunct="1"/>
            <a:r>
              <a:rPr lang="ru-RU" altLang="en-US" smtClean="0">
                <a:cs typeface="Arial" panose="020B0604020202020204" pitchFamily="34" charset="0"/>
              </a:rPr>
              <a:t>Гарантирование проектов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80737"/>
              </p:ext>
            </p:extLst>
          </p:nvPr>
        </p:nvGraphicFramePr>
        <p:xfrm>
          <a:off x="179388" y="1347788"/>
          <a:ext cx="8702675" cy="963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669">
                  <a:extLst>
                    <a:ext uri="{9D8B030D-6E8A-4147-A177-3AD203B41FA5}"/>
                  </a:extLst>
                </a:gridCol>
                <a:gridCol w="1377998">
                  <a:extLst>
                    <a:ext uri="{9D8B030D-6E8A-4147-A177-3AD203B41FA5}"/>
                  </a:extLst>
                </a:gridCol>
                <a:gridCol w="2393076">
                  <a:extLst>
                    <a:ext uri="{9D8B030D-6E8A-4147-A177-3AD203B41FA5}"/>
                  </a:extLst>
                </a:gridCol>
                <a:gridCol w="2755932">
                  <a:extLst>
                    <a:ext uri="{9D8B030D-6E8A-4147-A177-3AD203B41FA5}"/>
                  </a:extLst>
                </a:gridCol>
              </a:tblGrid>
              <a:tr h="52430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Одобрено Фондом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Подписано ДГ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 сумма заключенных кредитов, млрд.</a:t>
                      </a:r>
                      <a:r>
                        <a:rPr lang="ru-RU" sz="800" baseline="0" dirty="0" smtClean="0"/>
                        <a:t> тенге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</a:t>
                      </a:r>
                      <a:r>
                        <a:rPr lang="ru-RU" sz="800" baseline="0" dirty="0" smtClean="0"/>
                        <a:t> заключенных гарантий, </a:t>
                      </a:r>
                      <a:r>
                        <a:rPr lang="ru-RU" sz="800" dirty="0" smtClean="0"/>
                        <a:t>млрд</a:t>
                      </a:r>
                      <a:r>
                        <a:rPr lang="ru-RU" sz="800" baseline="0" dirty="0" smtClean="0"/>
                        <a:t>. тенге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extLst>
                  <a:ext uri="{0D108BD9-81ED-4DB2-BD59-A6C34878D82A}"/>
                </a:extLst>
              </a:tr>
              <a:tr h="439306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Century Gothic" panose="020B0502020202020204" pitchFamily="34" charset="0"/>
                        </a:rPr>
                        <a:t>810</a:t>
                      </a:r>
                      <a:endParaRPr lang="ru-RU" sz="800" b="1" dirty="0" smtClean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Century Gothic" panose="020B0502020202020204" pitchFamily="34" charset="0"/>
                        </a:rPr>
                        <a:t>783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48,2</a:t>
                      </a:r>
                      <a:endParaRPr lang="ru-RU" sz="800" b="1" dirty="0" smtClean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22</a:t>
                      </a:r>
                      <a:endParaRPr lang="ru-RU" sz="800" b="1" dirty="0" smtClean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670" marB="4567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189" name="TextBox 8"/>
          <p:cNvSpPr txBox="1">
            <a:spLocks noChangeArrowheads="1"/>
          </p:cNvSpPr>
          <p:nvPr/>
        </p:nvSpPr>
        <p:spPr bwMode="auto">
          <a:xfrm>
            <a:off x="6996113" y="773113"/>
            <a:ext cx="21605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за период с 2016г. по </a:t>
            </a:r>
            <a:r>
              <a:rPr lang="ru-RU" altLang="en-US" sz="800" b="1" dirty="0" smtClean="0"/>
              <a:t>01.09.2021г</a:t>
            </a:r>
            <a:r>
              <a:rPr lang="ru-RU" altLang="en-US" sz="800" b="1" dirty="0"/>
              <a:t>.</a:t>
            </a:r>
          </a:p>
        </p:txBody>
      </p:sp>
      <p:sp>
        <p:nvSpPr>
          <p:cNvPr id="7190" name="TextBox 12"/>
          <p:cNvSpPr txBox="1">
            <a:spLocks noChangeArrowheads="1"/>
          </p:cNvSpPr>
          <p:nvPr/>
        </p:nvSpPr>
        <p:spPr bwMode="auto">
          <a:xfrm>
            <a:off x="1692275" y="942975"/>
            <a:ext cx="5540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400" b="1"/>
              <a:t>итого по инструменту гарантирование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08588" y="233363"/>
            <a:ext cx="431800" cy="6477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103767"/>
              </p:ext>
            </p:extLst>
          </p:nvPr>
        </p:nvGraphicFramePr>
        <p:xfrm>
          <a:off x="250825" y="2994025"/>
          <a:ext cx="8631238" cy="989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82">
                  <a:extLst>
                    <a:ext uri="{9D8B030D-6E8A-4147-A177-3AD203B41FA5}"/>
                  </a:extLst>
                </a:gridCol>
                <a:gridCol w="1512277">
                  <a:extLst>
                    <a:ext uri="{9D8B030D-6E8A-4147-A177-3AD203B41FA5}"/>
                  </a:extLst>
                </a:gridCol>
                <a:gridCol w="2304422">
                  <a:extLst>
                    <a:ext uri="{9D8B030D-6E8A-4147-A177-3AD203B41FA5}"/>
                  </a:extLst>
                </a:gridCol>
                <a:gridCol w="2726157">
                  <a:extLst>
                    <a:ext uri="{9D8B030D-6E8A-4147-A177-3AD203B41FA5}"/>
                  </a:extLst>
                </a:gridCol>
              </a:tblGrid>
              <a:tr h="58608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Одобрено Фондом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Подписано ДГ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 сумма кредитов, млрд.</a:t>
                      </a:r>
                      <a:r>
                        <a:rPr lang="ru-RU" sz="800" baseline="0" dirty="0" smtClean="0"/>
                        <a:t> тенге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</a:t>
                      </a:r>
                      <a:r>
                        <a:rPr lang="ru-RU" sz="800" baseline="0" dirty="0" smtClean="0"/>
                        <a:t> гарантий, млн. тенге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extLst>
                  <a:ext uri="{0D108BD9-81ED-4DB2-BD59-A6C34878D82A}"/>
                </a:extLst>
              </a:tr>
              <a:tr h="402932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Century Gothic" panose="020B0502020202020204" pitchFamily="34" charset="0"/>
                        </a:rPr>
                        <a:t>128</a:t>
                      </a:r>
                      <a:endParaRPr lang="ru-RU" sz="800" b="1" dirty="0" smtClean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Century Gothic" panose="020B0502020202020204" pitchFamily="34" charset="0"/>
                        </a:rPr>
                        <a:t>101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Century Gothic" panose="020B0502020202020204" pitchFamily="34" charset="0"/>
                        </a:rPr>
                        <a:t>10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5</a:t>
                      </a:r>
                      <a:endParaRPr lang="ru-RU" sz="800" b="1" dirty="0" smtClean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41" marR="91441" marT="45661" marB="45661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209" name="Прямоугольник 12"/>
          <p:cNvSpPr>
            <a:spLocks noChangeArrowheads="1"/>
          </p:cNvSpPr>
          <p:nvPr/>
        </p:nvSpPr>
        <p:spPr bwMode="auto">
          <a:xfrm>
            <a:off x="1763713" y="2679700"/>
            <a:ext cx="40322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400" b="1">
                <a:solidFill>
                  <a:srgbClr val="000000"/>
                </a:solidFill>
              </a:rPr>
              <a:t>итого по инструменту гарантирование</a:t>
            </a:r>
          </a:p>
        </p:txBody>
      </p:sp>
      <p:sp>
        <p:nvSpPr>
          <p:cNvPr id="7210" name="Прямоугольник 13"/>
          <p:cNvSpPr>
            <a:spLocks noChangeArrowheads="1"/>
          </p:cNvSpPr>
          <p:nvPr/>
        </p:nvSpPr>
        <p:spPr bwMode="auto">
          <a:xfrm>
            <a:off x="6443663" y="2500313"/>
            <a:ext cx="23764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с 01.01.2021г. по 01.</a:t>
            </a:r>
            <a:r>
              <a:rPr lang="en-US" altLang="en-US" sz="800" b="1" dirty="0" smtClean="0"/>
              <a:t>0</a:t>
            </a:r>
            <a:r>
              <a:rPr lang="ru-RU" altLang="en-US" sz="800" b="1" dirty="0" smtClean="0"/>
              <a:t>9.202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</a:t>
            </a:r>
            <a:endParaRPr lang="ru-RU" alt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51926-B416-45F5-A4D9-65CF47B65F1A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71550" y="0"/>
            <a:ext cx="687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+mj-lt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+mj-lt"/>
              </a:rPr>
            </a:br>
            <a:r>
              <a:rPr lang="ru-RU" altLang="ru-RU" sz="2000" b="1" dirty="0">
                <a:latin typeface="+mj-lt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altLang="ru-RU" sz="2000" b="1" dirty="0">
                <a:latin typeface="+mj-lt"/>
              </a:rPr>
              <a:t>подписанным ДГ </a:t>
            </a:r>
            <a:endParaRPr lang="ru-RU" altLang="ru-RU" sz="2000" b="1" dirty="0" smtClean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latin typeface="+mj-lt"/>
              </a:rPr>
              <a:t>(</a:t>
            </a:r>
            <a:r>
              <a:rPr lang="ru-RU" altLang="ru-RU" sz="2000" b="1" dirty="0">
                <a:latin typeface="+mj-lt"/>
              </a:rPr>
              <a:t>в разрезе регионов)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68313" y="4156075"/>
            <a:ext cx="8572500" cy="43338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Итого по гарантированию подписано ДГ – </a:t>
            </a:r>
            <a:r>
              <a:rPr lang="ru-RU" sz="1100" b="1" dirty="0" smtClean="0">
                <a:cs typeface="Times New Roman" pitchFamily="18" charset="0"/>
              </a:rPr>
              <a:t>783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>
                <a:cs typeface="Times New Roman" pitchFamily="18" charset="0"/>
              </a:rPr>
              <a:t>проектов </a:t>
            </a:r>
            <a:r>
              <a:rPr lang="ru-RU" sz="1100" dirty="0"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 smtClean="0">
                <a:cs typeface="Times New Roman" pitchFamily="18" charset="0"/>
              </a:rPr>
              <a:t>48,2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млрд</a:t>
            </a:r>
            <a:r>
              <a:rPr lang="ru-RU" sz="1100" b="1" dirty="0">
                <a:cs typeface="Times New Roman" pitchFamily="18" charset="0"/>
              </a:rPr>
              <a:t>. тенге  </a:t>
            </a:r>
            <a:r>
              <a:rPr lang="ru-RU" sz="1100" dirty="0">
                <a:cs typeface="Times New Roman" pitchFamily="18" charset="0"/>
              </a:rPr>
              <a:t>из них сумма гарантии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22 </a:t>
            </a:r>
            <a:r>
              <a:rPr lang="ru-RU" sz="1100" b="1" dirty="0">
                <a:cs typeface="Times New Roman" pitchFamily="18" charset="0"/>
              </a:rPr>
              <a:t>млрд. тенге.  </a:t>
            </a:r>
          </a:p>
        </p:txBody>
      </p:sp>
      <p:sp>
        <p:nvSpPr>
          <p:cNvPr id="8198" name="Прямоугольник 11"/>
          <p:cNvSpPr>
            <a:spLocks noChangeArrowheads="1"/>
          </p:cNvSpPr>
          <p:nvPr/>
        </p:nvSpPr>
        <p:spPr bwMode="auto">
          <a:xfrm>
            <a:off x="7019925" y="0"/>
            <a:ext cx="1914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за период с 2016г. по 01.</a:t>
            </a:r>
            <a:r>
              <a:rPr lang="en-US" altLang="en-US" sz="800" b="1" dirty="0" smtClean="0"/>
              <a:t>0</a:t>
            </a:r>
            <a:r>
              <a:rPr lang="ru-RU" altLang="en-US" sz="800" b="1" dirty="0" smtClean="0"/>
              <a:t>9.202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776190"/>
              </p:ext>
            </p:extLst>
          </p:nvPr>
        </p:nvGraphicFramePr>
        <p:xfrm>
          <a:off x="107504" y="937567"/>
          <a:ext cx="4795754" cy="329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999136"/>
              </p:ext>
            </p:extLst>
          </p:nvPr>
        </p:nvGraphicFramePr>
        <p:xfrm>
          <a:off x="4572000" y="771584"/>
          <a:ext cx="4644008" cy="3480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6E76A-6297-4061-B43A-348E5D0C01B9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71550" y="-19050"/>
            <a:ext cx="650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+mn-lt"/>
              </a:rPr>
            </a:br>
            <a:r>
              <a:rPr lang="ru-RU" altLang="ru-RU" sz="2000" b="1" dirty="0">
                <a:latin typeface="+mn-lt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2000" b="1" dirty="0">
                <a:latin typeface="+mn-lt"/>
              </a:rPr>
              <a:t>подписанным </a:t>
            </a:r>
            <a:r>
              <a:rPr lang="ru-RU" altLang="ru-RU" sz="2000" b="1" dirty="0" smtClean="0">
                <a:latin typeface="+mn-lt"/>
              </a:rPr>
              <a:t>ДГ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latin typeface="+mn-lt"/>
              </a:rPr>
              <a:t>(</a:t>
            </a:r>
            <a:r>
              <a:rPr lang="ru-RU" altLang="ru-RU" sz="2000" b="1" dirty="0">
                <a:latin typeface="+mn-lt"/>
              </a:rPr>
              <a:t>в разрезе БВУ)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3850" y="4470400"/>
            <a:ext cx="8572500" cy="5937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–ДБ </a:t>
            </a:r>
            <a:r>
              <a:rPr lang="ru-RU" sz="1100" dirty="0"/>
              <a:t>АО «Сбербанк</a:t>
            </a:r>
            <a:r>
              <a:rPr lang="ru-RU" sz="1100" dirty="0" smtClean="0"/>
              <a:t>», АО «АТФ Банк»</a:t>
            </a:r>
            <a:endParaRPr lang="ru-RU" sz="1100" dirty="0"/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cs typeface="Times New Roman" pitchFamily="18" charset="0"/>
              </a:rPr>
              <a:t>по сумме</a:t>
            </a:r>
            <a:r>
              <a:rPr lang="ru-RU" sz="1100" dirty="0"/>
              <a:t> </a:t>
            </a:r>
            <a:r>
              <a:rPr lang="ru-RU" sz="1100" dirty="0">
                <a:cs typeface="Times New Roman" pitchFamily="18" charset="0"/>
              </a:rPr>
              <a:t>ДБ </a:t>
            </a:r>
            <a:r>
              <a:rPr lang="ru-RU" sz="1100" dirty="0"/>
              <a:t>АО «Сбербанк»,</a:t>
            </a:r>
            <a:r>
              <a:rPr lang="kk-KZ" sz="1100" dirty="0"/>
              <a:t>АО </a:t>
            </a:r>
            <a:r>
              <a:rPr lang="ru-RU" sz="1100" dirty="0"/>
              <a:t>«</a:t>
            </a:r>
            <a:r>
              <a:rPr lang="ru-RU" sz="1100" dirty="0" err="1"/>
              <a:t>АТФБанк</a:t>
            </a:r>
            <a:r>
              <a:rPr lang="ru-RU" sz="1100" dirty="0"/>
              <a:t>»</a:t>
            </a:r>
          </a:p>
        </p:txBody>
      </p:sp>
      <p:sp>
        <p:nvSpPr>
          <p:cNvPr id="9222" name="Прямоугольник 9"/>
          <p:cNvSpPr>
            <a:spLocks noChangeArrowheads="1"/>
          </p:cNvSpPr>
          <p:nvPr/>
        </p:nvSpPr>
        <p:spPr bwMode="auto">
          <a:xfrm>
            <a:off x="7019925" y="0"/>
            <a:ext cx="2295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000" b="1" dirty="0"/>
              <a:t>с 01.01 по 01.</a:t>
            </a:r>
            <a:r>
              <a:rPr lang="en-US" altLang="en-US" sz="1000" b="1" dirty="0" smtClean="0"/>
              <a:t>0</a:t>
            </a:r>
            <a:r>
              <a:rPr lang="ru-RU" altLang="en-US" sz="1000" b="1" dirty="0" smtClean="0"/>
              <a:t>9.202</a:t>
            </a:r>
            <a:r>
              <a:rPr lang="en-US" altLang="en-US" sz="1000" b="1" dirty="0"/>
              <a:t>1</a:t>
            </a:r>
            <a:r>
              <a:rPr lang="ru-RU" altLang="en-US" sz="1000" b="1" dirty="0"/>
              <a:t>г.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343740"/>
              </p:ext>
            </p:extLst>
          </p:nvPr>
        </p:nvGraphicFramePr>
        <p:xfrm>
          <a:off x="45492" y="834457"/>
          <a:ext cx="4176464" cy="3932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1171224"/>
              </p:ext>
            </p:extLst>
          </p:nvPr>
        </p:nvGraphicFramePr>
        <p:xfrm>
          <a:off x="5033293" y="584200"/>
          <a:ext cx="3973264" cy="389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6661D-E57F-443F-835D-C61DB7D426C1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4" name="Заголовок 1"/>
          <p:cNvSpPr txBox="1">
            <a:spLocks/>
          </p:cNvSpPr>
          <p:nvPr/>
        </p:nvSpPr>
        <p:spPr bwMode="auto">
          <a:xfrm>
            <a:off x="971550" y="0"/>
            <a:ext cx="64087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70C0"/>
                </a:solidFill>
              </a:rPr>
              <a:t>Гарантирование: </a:t>
            </a:r>
            <a:br>
              <a:rPr lang="ru-RU" altLang="ru-RU" sz="2000" b="1">
                <a:solidFill>
                  <a:srgbClr val="0070C0"/>
                </a:solidFill>
              </a:rPr>
            </a:br>
            <a:r>
              <a:rPr lang="ru-RU" altLang="ru-RU" sz="2000" b="1"/>
              <a:t>информация по</a:t>
            </a:r>
            <a:r>
              <a:rPr lang="ru-RU" altLang="ru-RU" sz="2000" b="1">
                <a:solidFill>
                  <a:srgbClr val="0070C0"/>
                </a:solidFill>
              </a:rPr>
              <a:t> </a:t>
            </a:r>
            <a:r>
              <a:rPr lang="ru-RU" altLang="ru-RU" sz="2000" b="1"/>
              <a:t>подписанным ДГ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(в разрезе регионов 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3850" y="4208463"/>
            <a:ext cx="8572500" cy="5937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Лидеры регионы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– г. Алматы, </a:t>
            </a:r>
            <a:r>
              <a:rPr lang="ru-RU" sz="1100" dirty="0" smtClean="0">
                <a:cs typeface="Times New Roman" pitchFamily="18" charset="0"/>
              </a:rPr>
              <a:t>ВКО</a:t>
            </a:r>
            <a:endParaRPr lang="ru-RU" sz="1100" dirty="0">
              <a:cs typeface="Times New Roman" pitchFamily="18" charset="0"/>
            </a:endParaRP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cs typeface="Times New Roman" pitchFamily="18" charset="0"/>
              </a:rPr>
              <a:t>по сумме </a:t>
            </a:r>
            <a:r>
              <a:rPr lang="ru-RU" sz="1100" dirty="0">
                <a:cs typeface="Times New Roman" pitchFamily="18" charset="0"/>
              </a:rPr>
              <a:t>–</a:t>
            </a:r>
            <a:r>
              <a:rPr lang="ru-RU" sz="1100" dirty="0" err="1" smtClean="0">
                <a:cs typeface="Times New Roman" pitchFamily="18" charset="0"/>
              </a:rPr>
              <a:t>г.Алматы</a:t>
            </a:r>
            <a:r>
              <a:rPr lang="ru-RU" sz="1100" dirty="0" smtClean="0">
                <a:cs typeface="Times New Roman" pitchFamily="18" charset="0"/>
              </a:rPr>
              <a:t>, ВКО</a:t>
            </a:r>
            <a:endParaRPr lang="ru-RU" sz="1100" dirty="0"/>
          </a:p>
        </p:txBody>
      </p:sp>
      <p:sp>
        <p:nvSpPr>
          <p:cNvPr id="10246" name="Прямоугольник 9"/>
          <p:cNvSpPr>
            <a:spLocks noChangeArrowheads="1"/>
          </p:cNvSpPr>
          <p:nvPr/>
        </p:nvSpPr>
        <p:spPr bwMode="auto">
          <a:xfrm>
            <a:off x="7110413" y="26988"/>
            <a:ext cx="13564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С 01.01. по 01.</a:t>
            </a:r>
            <a:r>
              <a:rPr lang="en-US" altLang="en-US" sz="800" b="1" dirty="0" smtClean="0"/>
              <a:t>0</a:t>
            </a:r>
            <a:r>
              <a:rPr lang="ru-RU" altLang="en-US" sz="800" b="1" dirty="0"/>
              <a:t>9</a:t>
            </a:r>
            <a:r>
              <a:rPr lang="ru-RU" altLang="en-US" sz="800" b="1" dirty="0" smtClean="0"/>
              <a:t>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411884"/>
              </p:ext>
            </p:extLst>
          </p:nvPr>
        </p:nvGraphicFramePr>
        <p:xfrm>
          <a:off x="-397613" y="1039962"/>
          <a:ext cx="4795838" cy="3207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944204"/>
              </p:ext>
            </p:extLst>
          </p:nvPr>
        </p:nvGraphicFramePr>
        <p:xfrm>
          <a:off x="4788024" y="619126"/>
          <a:ext cx="4512469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472DE-91BF-458D-9EA4-0C634B5BB73F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8" name="Заголовок 1"/>
          <p:cNvSpPr txBox="1">
            <a:spLocks/>
          </p:cNvSpPr>
          <p:nvPr/>
        </p:nvSpPr>
        <p:spPr bwMode="auto">
          <a:xfrm>
            <a:off x="971550" y="0"/>
            <a:ext cx="650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900" b="1" dirty="0">
                <a:solidFill>
                  <a:srgbClr val="0070C0"/>
                </a:solidFill>
              </a:rPr>
            </a:br>
            <a:r>
              <a:rPr lang="ru-RU" altLang="ru-RU" sz="1900" b="1" dirty="0"/>
              <a:t>информация по</a:t>
            </a:r>
            <a:r>
              <a:rPr lang="ru-RU" altLang="ru-RU" sz="1900" b="1" dirty="0">
                <a:solidFill>
                  <a:srgbClr val="0070C0"/>
                </a:solidFill>
              </a:rPr>
              <a:t> </a:t>
            </a:r>
            <a:r>
              <a:rPr lang="ru-RU" altLang="ru-RU" sz="1900" b="1" dirty="0"/>
              <a:t>подписанным ДГ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/>
              <a:t>(в разрезе БВУ)</a:t>
            </a:r>
          </a:p>
        </p:txBody>
      </p:sp>
      <p:sp>
        <p:nvSpPr>
          <p:cNvPr id="11269" name="Прямоугольник 8"/>
          <p:cNvSpPr>
            <a:spLocks noChangeArrowheads="1"/>
          </p:cNvSpPr>
          <p:nvPr/>
        </p:nvSpPr>
        <p:spPr bwMode="auto">
          <a:xfrm>
            <a:off x="6767513" y="15875"/>
            <a:ext cx="1643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с 01.01.2020г. по 01.</a:t>
            </a:r>
            <a:r>
              <a:rPr lang="en-US" altLang="en-US" sz="800" b="1" dirty="0" smtClean="0"/>
              <a:t>0</a:t>
            </a:r>
            <a:r>
              <a:rPr lang="ru-RU" altLang="en-US" sz="800" b="1" dirty="0"/>
              <a:t>9</a:t>
            </a:r>
            <a:r>
              <a:rPr lang="ru-RU" altLang="en-US" sz="800" b="1" dirty="0" smtClean="0"/>
              <a:t>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468313" y="4116388"/>
            <a:ext cx="8499475" cy="7588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–АО «</a:t>
            </a:r>
            <a:r>
              <a:rPr lang="ru-RU" sz="1100" dirty="0" err="1" smtClean="0">
                <a:cs typeface="Times New Roman" pitchFamily="18" charset="0"/>
              </a:rPr>
              <a:t>Нурбанк</a:t>
            </a:r>
            <a:r>
              <a:rPr lang="ru-RU" sz="1100" dirty="0" smtClean="0">
                <a:cs typeface="Times New Roman" pitchFamily="18" charset="0"/>
              </a:rPr>
              <a:t>» «</a:t>
            </a:r>
            <a:r>
              <a:rPr lang="en-US" sz="1100" dirty="0" smtClean="0"/>
              <a:t>First Heartland </a:t>
            </a:r>
            <a:r>
              <a:rPr lang="en-US" sz="1100" dirty="0" err="1" smtClean="0"/>
              <a:t>Jysan</a:t>
            </a:r>
            <a:r>
              <a:rPr lang="en-US" sz="1100" dirty="0" smtClean="0"/>
              <a:t> Bank</a:t>
            </a:r>
            <a:r>
              <a:rPr lang="ru-RU" sz="1100" dirty="0" smtClean="0"/>
              <a:t>» 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 smtClean="0">
                <a:cs typeface="Times New Roman" pitchFamily="18" charset="0"/>
              </a:rPr>
              <a:t>по </a:t>
            </a:r>
            <a:r>
              <a:rPr lang="ru-RU" sz="1100" b="1" dirty="0">
                <a:cs typeface="Times New Roman" pitchFamily="18" charset="0"/>
              </a:rPr>
              <a:t>сумме-</a:t>
            </a:r>
            <a:r>
              <a:rPr lang="ru-RU" sz="1100" dirty="0">
                <a:solidFill>
                  <a:prstClr val="black"/>
                </a:solidFill>
              </a:rPr>
              <a:t>АО </a:t>
            </a:r>
            <a:r>
              <a:rPr lang="ru-RU" sz="1100" dirty="0" smtClean="0">
                <a:solidFill>
                  <a:prstClr val="black"/>
                </a:solidFill>
              </a:rPr>
              <a:t>«</a:t>
            </a:r>
            <a:r>
              <a:rPr lang="ru-RU" sz="1100" dirty="0" err="1" smtClean="0">
                <a:solidFill>
                  <a:prstClr val="black"/>
                </a:solidFill>
              </a:rPr>
              <a:t>Нурбанк</a:t>
            </a:r>
            <a:r>
              <a:rPr lang="ru-RU" sz="1100" dirty="0" smtClean="0">
                <a:solidFill>
                  <a:prstClr val="black"/>
                </a:solidFill>
              </a:rPr>
              <a:t>», АО «Евразийский банк» </a:t>
            </a:r>
            <a:endParaRPr lang="ru-RU" sz="110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472086"/>
              </p:ext>
            </p:extLst>
          </p:nvPr>
        </p:nvGraphicFramePr>
        <p:xfrm>
          <a:off x="-143088" y="1054101"/>
          <a:ext cx="4336256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603250"/>
              </p:ext>
            </p:extLst>
          </p:nvPr>
        </p:nvGraphicFramePr>
        <p:xfrm>
          <a:off x="4233863" y="1070545"/>
          <a:ext cx="4733925" cy="287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69820-6279-478E-B831-69817FEC08F7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6064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550" y="339725"/>
            <a:ext cx="8229600" cy="633413"/>
          </a:xfrm>
        </p:spPr>
        <p:txBody>
          <a:bodyPr/>
          <a:lstStyle/>
          <a:p>
            <a:pPr eaLnBrk="1" hangingPunct="1"/>
            <a:r>
              <a:rPr lang="ru-RU" altLang="ru-RU" sz="1900" smtClean="0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900" smtClean="0">
                <a:solidFill>
                  <a:srgbClr val="0070C0"/>
                </a:solidFill>
              </a:rPr>
            </a:br>
            <a:r>
              <a:rPr lang="ru-RU" altLang="ru-RU" sz="1900" smtClean="0"/>
              <a:t>Одобренные, но не подписанные </a:t>
            </a:r>
            <a:br>
              <a:rPr lang="ru-RU" altLang="ru-RU" sz="1900" smtClean="0"/>
            </a:br>
            <a:r>
              <a:rPr lang="ru-RU" altLang="ru-RU" sz="1900" smtClean="0"/>
              <a:t>в разрезе регионов</a:t>
            </a:r>
            <a:br>
              <a:rPr lang="ru-RU" altLang="ru-RU" sz="1900" smtClean="0"/>
            </a:br>
            <a:endParaRPr lang="ru-RU" altLang="ru-RU" sz="1900" smtClean="0"/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6732588" y="0"/>
            <a:ext cx="2087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на 01.</a:t>
            </a:r>
            <a:r>
              <a:rPr lang="en-US" altLang="en-US" sz="800" b="1" dirty="0" smtClean="0"/>
              <a:t>09</a:t>
            </a:r>
            <a:r>
              <a:rPr lang="ru-RU" altLang="en-US" sz="800" b="1" dirty="0" smtClean="0"/>
              <a:t>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323850" y="4329113"/>
            <a:ext cx="8572500" cy="433387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Итого по гарантированию на 01.</a:t>
            </a:r>
            <a:r>
              <a:rPr lang="en-US" sz="1100" dirty="0" smtClean="0">
                <a:cs typeface="Times New Roman" pitchFamily="18" charset="0"/>
              </a:rPr>
              <a:t>09</a:t>
            </a:r>
            <a:r>
              <a:rPr lang="ru-RU" sz="1100" dirty="0" smtClean="0">
                <a:cs typeface="Times New Roman" pitchFamily="18" charset="0"/>
              </a:rPr>
              <a:t>.202</a:t>
            </a:r>
            <a:r>
              <a:rPr lang="en-US" sz="1100" dirty="0">
                <a:cs typeface="Times New Roman" pitchFamily="18" charset="0"/>
              </a:rPr>
              <a:t>1</a:t>
            </a:r>
            <a:r>
              <a:rPr lang="ru-RU" sz="1100" dirty="0">
                <a:cs typeface="Times New Roman" pitchFamily="18" charset="0"/>
              </a:rPr>
              <a:t> г. – </a:t>
            </a:r>
            <a:r>
              <a:rPr lang="ru-RU" sz="1100" dirty="0" smtClean="0">
                <a:cs typeface="Times New Roman" pitchFamily="18" charset="0"/>
              </a:rPr>
              <a:t>2</a:t>
            </a:r>
            <a:r>
              <a:rPr lang="en-US" sz="1100" dirty="0" smtClean="0">
                <a:cs typeface="Times New Roman" pitchFamily="18" charset="0"/>
              </a:rPr>
              <a:t>7</a:t>
            </a:r>
            <a:r>
              <a:rPr lang="ru-RU" sz="1100" b="1" dirty="0" smtClean="0">
                <a:cs typeface="Times New Roman" pitchFamily="18" charset="0"/>
              </a:rPr>
              <a:t> </a:t>
            </a:r>
            <a:r>
              <a:rPr lang="ru-RU" sz="1100" b="1" dirty="0">
                <a:cs typeface="Times New Roman" pitchFamily="18" charset="0"/>
              </a:rPr>
              <a:t>проектов на стадии подписания, </a:t>
            </a:r>
            <a:r>
              <a:rPr lang="ru-RU" sz="1100" dirty="0">
                <a:cs typeface="Times New Roman" pitchFamily="18" charset="0"/>
              </a:rPr>
              <a:t>на общую сумму кредитного портфеля  </a:t>
            </a:r>
            <a:r>
              <a:rPr lang="en-US" sz="1100" b="1" dirty="0" smtClean="0">
                <a:cs typeface="Times New Roman" pitchFamily="18" charset="0"/>
              </a:rPr>
              <a:t>1 670 </a:t>
            </a:r>
            <a:r>
              <a:rPr lang="ru-RU" sz="1100" b="1" dirty="0" smtClean="0">
                <a:cs typeface="Times New Roman" pitchFamily="18" charset="0"/>
              </a:rPr>
              <a:t>млн</a:t>
            </a:r>
            <a:r>
              <a:rPr lang="ru-RU" sz="1100" b="1" dirty="0">
                <a:cs typeface="Times New Roman" pitchFamily="18" charset="0"/>
              </a:rPr>
              <a:t>. тенге,</a:t>
            </a:r>
            <a:r>
              <a:rPr lang="ru-RU" sz="1100" dirty="0">
                <a:cs typeface="Times New Roman" pitchFamily="18" charset="0"/>
              </a:rPr>
              <a:t>сумма гарантии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en-US" sz="1100" b="1" dirty="0" smtClean="0">
                <a:cs typeface="Times New Roman" pitchFamily="18" charset="0"/>
              </a:rPr>
              <a:t>796 </a:t>
            </a:r>
            <a:r>
              <a:rPr lang="ru-RU" sz="1100" b="1" dirty="0" smtClean="0">
                <a:cs typeface="Times New Roman" pitchFamily="18" charset="0"/>
              </a:rPr>
              <a:t>млн</a:t>
            </a:r>
            <a:r>
              <a:rPr lang="ru-RU" sz="1100" b="1" dirty="0">
                <a:cs typeface="Times New Roman" pitchFamily="18" charset="0"/>
              </a:rPr>
              <a:t>. тенге.  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217188"/>
              </p:ext>
            </p:extLst>
          </p:nvPr>
        </p:nvGraphicFramePr>
        <p:xfrm>
          <a:off x="0" y="973138"/>
          <a:ext cx="4707467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336590"/>
              </p:ext>
            </p:extLst>
          </p:nvPr>
        </p:nvGraphicFramePr>
        <p:xfrm>
          <a:off x="4673689" y="1133933"/>
          <a:ext cx="4527461" cy="3174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25283-43D4-433A-BA37-E7E3A70D0B87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6" name="Прямоугольник 2"/>
          <p:cNvSpPr>
            <a:spLocks noChangeArrowheads="1"/>
          </p:cNvSpPr>
          <p:nvPr/>
        </p:nvSpPr>
        <p:spPr bwMode="auto">
          <a:xfrm>
            <a:off x="371475" y="106363"/>
            <a:ext cx="7850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800" b="1">
                <a:solidFill>
                  <a:srgbClr val="0070C0"/>
                </a:solidFill>
              </a:rPr>
            </a:br>
            <a:r>
              <a:rPr lang="ru-RU" altLang="ru-RU" sz="1800" b="1"/>
              <a:t>информация по</a:t>
            </a:r>
            <a:r>
              <a:rPr lang="ru-RU" altLang="ru-RU" sz="1800" b="1">
                <a:solidFill>
                  <a:srgbClr val="0070C0"/>
                </a:solidFill>
              </a:rPr>
              <a:t> </a:t>
            </a:r>
            <a:r>
              <a:rPr lang="ru-RU" altLang="ru-RU" sz="1800" b="1"/>
              <a:t>одобренным но не подписанным ДГ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(в разрезе БВУ)</a:t>
            </a:r>
            <a:br>
              <a:rPr lang="ru-RU" altLang="ru-RU" sz="1800" b="1"/>
            </a:br>
            <a:r>
              <a:rPr lang="ru-RU" altLang="ru-RU" sz="1800" b="1"/>
              <a:t> </a:t>
            </a:r>
            <a:endParaRPr lang="ru-RU" altLang="ru-RU" sz="1800"/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6985000" y="26988"/>
            <a:ext cx="172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на 01.</a:t>
            </a:r>
            <a:r>
              <a:rPr lang="en-US" altLang="en-US" sz="800" b="1" dirty="0" smtClean="0"/>
              <a:t>09</a:t>
            </a:r>
            <a:r>
              <a:rPr lang="ru-RU" altLang="en-US" sz="800" b="1" dirty="0" smtClean="0"/>
              <a:t>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250825" y="4292600"/>
            <a:ext cx="8642350" cy="658813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273050" indent="-2635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Банки-лидеры по одобрению договоров гарантии: </a:t>
            </a:r>
            <a:r>
              <a:rPr lang="ru-RU" altLang="en-US" sz="11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 кол-ву</a:t>
            </a: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-АО ДБ Альфа-Банк</a:t>
            </a:r>
            <a:r>
              <a:rPr lang="en-US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100" dirty="0">
                <a:solidFill>
                  <a:srgbClr val="000000"/>
                </a:solidFill>
                <a:cs typeface="Times New Roman" panose="02020603050405020304" pitchFamily="18" charset="0"/>
              </a:rPr>
              <a:t>АО </a:t>
            </a:r>
            <a:r>
              <a:rPr lang="ru-RU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«</a:t>
            </a:r>
            <a:r>
              <a:rPr lang="ru-RU" sz="11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Нурбанк</a:t>
            </a:r>
            <a:r>
              <a:rPr lang="ru-RU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»</a:t>
            </a:r>
            <a:endParaRPr lang="ru-RU" altLang="en-US" sz="11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1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 сумме –</a:t>
            </a:r>
            <a:r>
              <a:rPr lang="ru-RU" altLang="en-US" sz="1100" dirty="0" smtClean="0">
                <a:solidFill>
                  <a:srgbClr val="000000"/>
                </a:solidFill>
                <a:latin typeface="Century Gothic"/>
              </a:rPr>
              <a:t>АО </a:t>
            </a:r>
            <a:r>
              <a:rPr lang="ru-RU" altLang="en-US" sz="1100" dirty="0">
                <a:solidFill>
                  <a:srgbClr val="000000"/>
                </a:solidFill>
                <a:latin typeface="Century Gothic"/>
              </a:rPr>
              <a:t>ДБ «Альфа Банк</a:t>
            </a:r>
            <a:r>
              <a:rPr lang="ru-RU" altLang="en-US" sz="1100" dirty="0" smtClean="0">
                <a:solidFill>
                  <a:srgbClr val="000000"/>
                </a:solidFill>
                <a:latin typeface="Century Gothic"/>
              </a:rPr>
              <a:t>», АО «</a:t>
            </a:r>
            <a:r>
              <a:rPr lang="ru-RU" sz="1100" dirty="0" smtClean="0">
                <a:solidFill>
                  <a:srgbClr val="000000"/>
                </a:solidFill>
                <a:latin typeface="Century Gothic"/>
              </a:rPr>
              <a:t>Банк </a:t>
            </a:r>
            <a:r>
              <a:rPr lang="ru-RU" sz="1100" dirty="0" err="1" smtClean="0">
                <a:solidFill>
                  <a:srgbClr val="000000"/>
                </a:solidFill>
                <a:latin typeface="Century Gothic"/>
              </a:rPr>
              <a:t>ЦентрКредит</a:t>
            </a:r>
            <a:r>
              <a:rPr lang="ru-RU" sz="1100" dirty="0" smtClean="0">
                <a:solidFill>
                  <a:srgbClr val="000000"/>
                </a:solidFill>
                <a:latin typeface="Century Gothic"/>
              </a:rPr>
              <a:t>»</a:t>
            </a:r>
            <a:endParaRPr lang="ru-RU" altLang="en-US" sz="1100" dirty="0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412383"/>
              </p:ext>
            </p:extLst>
          </p:nvPr>
        </p:nvGraphicFramePr>
        <p:xfrm>
          <a:off x="107504" y="1131590"/>
          <a:ext cx="4104456" cy="291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704186"/>
              </p:ext>
            </p:extLst>
          </p:nvPr>
        </p:nvGraphicFramePr>
        <p:xfrm>
          <a:off x="4296569" y="1092056"/>
          <a:ext cx="4729691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768A5-2B43-4D0A-BDD8-0212FF07E233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827088" y="123825"/>
            <a:ext cx="74168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Гарантирование:</a:t>
            </a:r>
            <a:r>
              <a:rPr lang="en-US" altLang="ru-RU" sz="2000" b="1" dirty="0">
                <a:solidFill>
                  <a:srgbClr val="0070C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Профинансированные проекты банков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под Гарантию Фонда </a:t>
            </a:r>
            <a:br>
              <a:rPr lang="ru-RU" altLang="ru-RU" sz="2000" b="1" dirty="0">
                <a:solidFill>
                  <a:srgbClr val="0070C0"/>
                </a:solidFill>
              </a:rPr>
            </a:br>
            <a:endParaRPr lang="ru-RU" altLang="ru-RU" sz="2000" b="1" dirty="0"/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395288" y="4160838"/>
            <a:ext cx="8602662" cy="633412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000" b="1" dirty="0">
                <a:solidFill>
                  <a:schemeClr val="tx1"/>
                </a:solidFill>
                <a:cs typeface="Times New Roman" pitchFamily="18" charset="0"/>
              </a:rPr>
              <a:t>Одобрено Фондом: </a:t>
            </a:r>
            <a:r>
              <a:rPr lang="ru-RU" sz="1000" b="1" dirty="0" smtClean="0">
                <a:solidFill>
                  <a:schemeClr val="tx1"/>
                </a:solidFill>
                <a:cs typeface="Times New Roman" pitchFamily="18" charset="0"/>
              </a:rPr>
              <a:t>810 </a:t>
            </a:r>
            <a:r>
              <a:rPr lang="ru-RU" sz="1000" b="1" dirty="0" smtClean="0">
                <a:cs typeface="Times New Roman" pitchFamily="18" charset="0"/>
              </a:rPr>
              <a:t>проектов </a:t>
            </a:r>
            <a:r>
              <a:rPr lang="ru-RU" sz="1000" dirty="0">
                <a:cs typeface="Times New Roman" pitchFamily="18" charset="0"/>
              </a:rPr>
              <a:t>на общую сумму кредитного портфеля  </a:t>
            </a:r>
            <a:r>
              <a:rPr lang="ru-RU" sz="1000" b="1" dirty="0" smtClean="0">
                <a:cs typeface="Times New Roman" pitchFamily="18" charset="0"/>
              </a:rPr>
              <a:t>49,9 млрд</a:t>
            </a:r>
            <a:r>
              <a:rPr lang="ru-RU" sz="1000" b="1" dirty="0">
                <a:cs typeface="Times New Roman" pitchFamily="18" charset="0"/>
              </a:rPr>
              <a:t>. тенге  </a:t>
            </a:r>
            <a:r>
              <a:rPr lang="ru-RU" sz="1000" dirty="0">
                <a:cs typeface="Times New Roman" pitchFamily="18" charset="0"/>
              </a:rPr>
              <a:t>из них сумма гарантии</a:t>
            </a:r>
            <a:r>
              <a:rPr lang="ru-RU" sz="1000" b="1" dirty="0">
                <a:cs typeface="Times New Roman" pitchFamily="18" charset="0"/>
              </a:rPr>
              <a:t> </a:t>
            </a:r>
            <a:r>
              <a:rPr lang="ru-RU" sz="1000" b="1" dirty="0" smtClean="0">
                <a:cs typeface="Times New Roman" pitchFamily="18" charset="0"/>
              </a:rPr>
              <a:t>22,8 млрд</a:t>
            </a:r>
            <a:r>
              <a:rPr lang="ru-RU" sz="1000" b="1" dirty="0">
                <a:cs typeface="Times New Roman" pitchFamily="18" charset="0"/>
              </a:rPr>
              <a:t>. тенге.  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40097"/>
              </p:ext>
            </p:extLst>
          </p:nvPr>
        </p:nvGraphicFramePr>
        <p:xfrm>
          <a:off x="179512" y="555625"/>
          <a:ext cx="8818438" cy="3605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9181</TotalTime>
  <Words>415</Words>
  <Application>Microsoft Office PowerPoint</Application>
  <PresentationFormat>Экран (16:9)</PresentationFormat>
  <Paragraphs>75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Century Gothic</vt:lpstr>
      <vt:lpstr>Times New Roman</vt:lpstr>
      <vt:lpstr>Wingdings</vt:lpstr>
      <vt:lpstr>Тема Office</vt:lpstr>
      <vt:lpstr>Программа гарантирования  «ДАМУ-ОПТИМА» </vt:lpstr>
      <vt:lpstr>Гарантирование проектов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Гарантирование:  Одобренные, но не подписанные  в разрезе регионов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Ермек Нурболович Абдибеков</dc:creator>
  <cp:lastModifiedBy>Динара Руслановна Кунанбаева</cp:lastModifiedBy>
  <cp:revision>967</cp:revision>
  <cp:lastPrinted>2020-02-11T07:16:18Z</cp:lastPrinted>
  <dcterms:created xsi:type="dcterms:W3CDTF">2017-09-15T07:18:06Z</dcterms:created>
  <dcterms:modified xsi:type="dcterms:W3CDTF">2021-09-01T09:14:07Z</dcterms:modified>
</cp:coreProperties>
</file>